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34" r:id="rId4"/>
    <p:sldId id="259" r:id="rId5"/>
    <p:sldId id="260" r:id="rId6"/>
    <p:sldId id="261" r:id="rId7"/>
    <p:sldId id="262" r:id="rId8"/>
    <p:sldId id="297" r:id="rId9"/>
    <p:sldId id="419" r:id="rId10"/>
    <p:sldId id="263" r:id="rId11"/>
    <p:sldId id="420" r:id="rId12"/>
    <p:sldId id="408" r:id="rId13"/>
    <p:sldId id="421" r:id="rId14"/>
    <p:sldId id="409" r:id="rId15"/>
    <p:sldId id="422" r:id="rId16"/>
    <p:sldId id="423" r:id="rId17"/>
    <p:sldId id="424" r:id="rId18"/>
    <p:sldId id="431" r:id="rId19"/>
    <p:sldId id="425" r:id="rId20"/>
    <p:sldId id="426" r:id="rId21"/>
    <p:sldId id="427" r:id="rId22"/>
    <p:sldId id="432" r:id="rId23"/>
    <p:sldId id="429" r:id="rId24"/>
    <p:sldId id="430" r:id="rId25"/>
    <p:sldId id="433"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418"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10/21/2021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21/10/2021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91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28000" r="-28000"/>
          </a:stretch>
        </a:blipFill>
        <a:effectLst/>
      </p:bgPr>
    </p:bg>
    <p:spTree>
      <p:nvGrpSpPr>
        <p:cNvPr id="1" name=""/>
        <p:cNvGrpSpPr/>
        <p:nvPr/>
      </p:nvGrpSpPr>
      <p:grpSpPr>
        <a:xfrm>
          <a:off x="0" y="0"/>
          <a:ext cx="0" cy="0"/>
          <a:chOff x="0" y="0"/>
          <a:chExt cx="0" cy="0"/>
        </a:xfrm>
      </p:grpSpPr>
      <p:sp>
        <p:nvSpPr>
          <p:cNvPr id="8" name="Curved Right Arrow 7"/>
          <p:cNvSpPr/>
          <p:nvPr/>
        </p:nvSpPr>
        <p:spPr>
          <a:xfrm rot="20966520">
            <a:off x="972064" y="1288916"/>
            <a:ext cx="1698684" cy="2284102"/>
          </a:xfrm>
          <a:prstGeom prst="curvedRightArrow">
            <a:avLst>
              <a:gd name="adj1" fmla="val 22942"/>
              <a:gd name="adj2" fmla="val 57505"/>
              <a:gd name="adj3" fmla="val 38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Plaque 6"/>
          <p:cNvSpPr/>
          <p:nvPr/>
        </p:nvSpPr>
        <p:spPr>
          <a:xfrm>
            <a:off x="2209800" y="673136"/>
            <a:ext cx="4724400" cy="9144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Ganjarannya :</a:t>
            </a:r>
            <a:endParaRPr lang="en-US" sz="2800" dirty="0"/>
          </a:p>
        </p:txBody>
      </p:sp>
      <p:sp>
        <p:nvSpPr>
          <p:cNvPr id="10" name="Rectangle 9"/>
          <p:cNvSpPr/>
          <p:nvPr/>
        </p:nvSpPr>
        <p:spPr>
          <a:xfrm>
            <a:off x="675793" y="5029200"/>
            <a:ext cx="8062016" cy="1637641"/>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i-FI" sz="3200" b="1" dirty="0">
                <a:ln/>
                <a:solidFill>
                  <a:schemeClr val="accent3">
                    <a:lumMod val="50000"/>
                  </a:schemeClr>
                </a:solidFill>
                <a:latin typeface="Arial Black" pitchFamily="34" charset="0"/>
              </a:rPr>
              <a:t>Apabila anggota mata terselamat, ia bermaksud tuannya juga semestinya terselamat</a:t>
            </a:r>
            <a:endParaRPr lang="sv-SE" sz="3200" b="1" dirty="0" smtClean="0">
              <a:ln/>
              <a:solidFill>
                <a:schemeClr val="accent3">
                  <a:lumMod val="50000"/>
                </a:schemeClr>
              </a:solidFill>
              <a:latin typeface="Arial Black" pitchFamily="34" charset="0"/>
            </a:endParaRPr>
          </a:p>
        </p:txBody>
      </p:sp>
      <p:sp>
        <p:nvSpPr>
          <p:cNvPr id="2" name="Down Arrow 1"/>
          <p:cNvSpPr/>
          <p:nvPr/>
        </p:nvSpPr>
        <p:spPr>
          <a:xfrm>
            <a:off x="6629400" y="3709309"/>
            <a:ext cx="914400" cy="1319891"/>
          </a:xfrm>
          <a:prstGeom prst="downArrow">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ectangle 11"/>
          <p:cNvSpPr/>
          <p:nvPr/>
        </p:nvSpPr>
        <p:spPr>
          <a:xfrm>
            <a:off x="2724276" y="2096063"/>
            <a:ext cx="6038611" cy="1622727"/>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solidFill>
                  <a:schemeClr val="tx1"/>
                </a:solidFill>
                <a:latin typeface="Arial Black" pitchFamily="34" charset="0"/>
              </a:rPr>
              <a:t>Terpeliharanya </a:t>
            </a:r>
            <a:r>
              <a:rPr lang="fi-FI" sz="3200" dirty="0">
                <a:solidFill>
                  <a:schemeClr val="tx1"/>
                </a:solidFill>
                <a:latin typeface="Arial Black" pitchFamily="34" charset="0"/>
              </a:rPr>
              <a:t>jenis-jenis mata yang disebutkan di atas dari melihat neraka</a:t>
            </a:r>
            <a:endParaRPr lang="sv-SE" sz="3200" dirty="0" smtClean="0">
              <a:solidFill>
                <a:schemeClr val="tx1"/>
              </a:solidFill>
              <a:latin typeface="Arial Black" pitchFamily="34" charset="0"/>
            </a:endParaRPr>
          </a:p>
        </p:txBody>
      </p:sp>
    </p:spTree>
    <p:extLst>
      <p:ext uri="{BB962C8B-B14F-4D97-AF65-F5344CB8AC3E}">
        <p14:creationId xmlns:p14="http://schemas.microsoft.com/office/powerpoint/2010/main" val="1136522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disentuh</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endParaRPr lang="en-US" sz="3200" dirty="0"/>
          </a:p>
        </p:txBody>
      </p:sp>
      <p:sp>
        <p:nvSpPr>
          <p:cNvPr id="8" name="Rectangle 7"/>
          <p:cNvSpPr/>
          <p:nvPr/>
        </p:nvSpPr>
        <p:spPr>
          <a:xfrm>
            <a:off x="392333" y="4876800"/>
            <a:ext cx="6240201" cy="157889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a:solidFill>
                  <a:schemeClr val="accent6">
                    <a:lumMod val="50000"/>
                  </a:schemeClr>
                </a:solidFill>
                <a:latin typeface="Arial Rounded MT Bold" panose="020F0704030504030204" pitchFamily="34" charset="0"/>
              </a:rPr>
              <a:t>Tugasan </a:t>
            </a:r>
            <a:r>
              <a:rPr lang="ms-MY" sz="2800" b="1" dirty="0" smtClean="0">
                <a:solidFill>
                  <a:schemeClr val="accent6">
                    <a:lumMod val="50000"/>
                  </a:schemeClr>
                </a:solidFill>
                <a:latin typeface="Arial Rounded MT Bold" panose="020F0704030504030204" pitchFamily="34" charset="0"/>
              </a:rPr>
              <a:t>yang seringkali </a:t>
            </a:r>
            <a:r>
              <a:rPr lang="ms-MY" sz="2800" b="1" dirty="0">
                <a:solidFill>
                  <a:schemeClr val="accent6">
                    <a:lumMod val="50000"/>
                  </a:schemeClr>
                </a:solidFill>
                <a:latin typeface="Arial Rounded MT Bold" panose="020F0704030504030204" pitchFamily="34" charset="0"/>
              </a:rPr>
              <a:t>memaksa pihak pelaksananya untuk berjaga malam dan bersengkang mata</a:t>
            </a:r>
          </a:p>
        </p:txBody>
      </p:sp>
      <p:sp>
        <p:nvSpPr>
          <p:cNvPr id="2" name="Curved Left Arrow 1"/>
          <p:cNvSpPr/>
          <p:nvPr/>
        </p:nvSpPr>
        <p:spPr>
          <a:xfrm rot="1354083">
            <a:off x="6980852" y="4141455"/>
            <a:ext cx="1311897" cy="2076959"/>
          </a:xfrm>
          <a:prstGeom prst="curvedLeftArrow">
            <a:avLst>
              <a:gd name="adj1" fmla="val 25000"/>
              <a:gd name="adj2" fmla="val 50000"/>
              <a:gd name="adj3" fmla="val 34016"/>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ectangle 6"/>
          <p:cNvSpPr/>
          <p:nvPr/>
        </p:nvSpPr>
        <p:spPr>
          <a:xfrm>
            <a:off x="3476745" y="2696987"/>
            <a:ext cx="5332070" cy="1578894"/>
          </a:xfrm>
          <a:prstGeom prst="rect">
            <a:avLst/>
          </a:prstGeom>
          <a:solidFill>
            <a:schemeClr val="bg1">
              <a:lumMod val="95000"/>
              <a:alpha val="83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smtClean="0">
                <a:solidFill>
                  <a:schemeClr val="accent6">
                    <a:lumMod val="50000"/>
                  </a:schemeClr>
                </a:solidFill>
                <a:latin typeface="Arial Rounded MT Bold" panose="020F0704030504030204" pitchFamily="34" charset="0"/>
              </a:rPr>
              <a:t>Memelihara </a:t>
            </a:r>
            <a:r>
              <a:rPr lang="ms-MY" sz="2800" b="1" dirty="0">
                <a:solidFill>
                  <a:schemeClr val="accent6">
                    <a:lumMod val="50000"/>
                  </a:schemeClr>
                </a:solidFill>
                <a:latin typeface="Arial Rounded MT Bold" panose="020F0704030504030204" pitchFamily="34" charset="0"/>
              </a:rPr>
              <a:t>dan menjaga keselamatan kaum muslimin di pengkalan dan perkubuan</a:t>
            </a:r>
          </a:p>
        </p:txBody>
      </p:sp>
      <p:sp>
        <p:nvSpPr>
          <p:cNvPr id="4" name="Curved Right Arrow 3"/>
          <p:cNvSpPr/>
          <p:nvPr/>
        </p:nvSpPr>
        <p:spPr>
          <a:xfrm rot="19741255">
            <a:off x="1745800" y="2195359"/>
            <a:ext cx="1494347" cy="19809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Plaque 5"/>
          <p:cNvSpPr/>
          <p:nvPr/>
        </p:nvSpPr>
        <p:spPr>
          <a:xfrm>
            <a:off x="243068" y="1295400"/>
            <a:ext cx="6538732" cy="9144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Pertama :  </a:t>
            </a:r>
            <a:r>
              <a:rPr lang="fi-FI" sz="2800" dirty="0" smtClean="0">
                <a:ln>
                  <a:solidFill>
                    <a:sysClr val="windowText" lastClr="000000"/>
                  </a:solidFill>
                </a:ln>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Mata </a:t>
            </a:r>
            <a:r>
              <a:rPr lang="fi-FI" sz="2800" dirty="0">
                <a:ln>
                  <a:solidFill>
                    <a:sysClr val="windowText" lastClr="000000"/>
                  </a:solidFill>
                </a:ln>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yang berjaga malam di jalan </a:t>
            </a:r>
            <a:r>
              <a:rPr lang="fi-FI" sz="2800" dirty="0" smtClean="0">
                <a:ln>
                  <a:solidFill>
                    <a:sysClr val="windowText" lastClr="000000"/>
                  </a:solidFill>
                </a:ln>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Allah</a:t>
            </a:r>
          </a:p>
        </p:txBody>
      </p:sp>
    </p:spTree>
    <p:extLst>
      <p:ext uri="{BB962C8B-B14F-4D97-AF65-F5344CB8AC3E}">
        <p14:creationId xmlns:p14="http://schemas.microsoft.com/office/powerpoint/2010/main" val="36812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28000" r="-28000"/>
          </a:stretch>
        </a:blipFill>
        <a:effectLst/>
      </p:bgPr>
    </p:bg>
    <p:spTree>
      <p:nvGrpSpPr>
        <p:cNvPr id="1" name=""/>
        <p:cNvGrpSpPr/>
        <p:nvPr/>
      </p:nvGrpSpPr>
      <p:grpSpPr>
        <a:xfrm>
          <a:off x="0" y="0"/>
          <a:ext cx="0" cy="0"/>
          <a:chOff x="0" y="0"/>
          <a:chExt cx="0" cy="0"/>
        </a:xfrm>
      </p:grpSpPr>
      <p:sp>
        <p:nvSpPr>
          <p:cNvPr id="2" name="Rectangle 1"/>
          <p:cNvSpPr/>
          <p:nvPr/>
        </p:nvSpPr>
        <p:spPr>
          <a:xfrm>
            <a:off x="228600" y="228600"/>
            <a:ext cx="8686800" cy="1038041"/>
          </a:xfrm>
          <a:prstGeom prst="rect">
            <a:avLst/>
          </a:prstGeom>
          <a:solidFill>
            <a:schemeClr val="bg1">
              <a:lumMod val="95000"/>
              <a:alpha val="77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smtClean="0">
                <a:solidFill>
                  <a:schemeClr val="accent6">
                    <a:lumMod val="50000"/>
                  </a:schemeClr>
                </a:solidFill>
                <a:latin typeface="Arial Rounded MT Bold" panose="020F0704030504030204" pitchFamily="34" charset="0"/>
              </a:rPr>
              <a:t>Bentuk komitmen mata yang berjaga malam dan bersengkang mata :</a:t>
            </a:r>
            <a:endParaRPr lang="ms-MY" sz="2800" b="1" dirty="0">
              <a:solidFill>
                <a:schemeClr val="accent6">
                  <a:lumMod val="50000"/>
                </a:schemeClr>
              </a:solidFill>
              <a:latin typeface="Arial Rounded MT Bold" panose="020F0704030504030204" pitchFamily="34" charset="0"/>
            </a:endParaRPr>
          </a:p>
        </p:txBody>
      </p:sp>
      <p:sp>
        <p:nvSpPr>
          <p:cNvPr id="3" name="Rectangle 2"/>
          <p:cNvSpPr/>
          <p:nvPr/>
        </p:nvSpPr>
        <p:spPr>
          <a:xfrm>
            <a:off x="405846" y="1456482"/>
            <a:ext cx="8305299" cy="1439118"/>
          </a:xfrm>
          <a:prstGeom prst="rect">
            <a:avLst/>
          </a:prstGeom>
          <a:solidFill>
            <a:schemeClr val="tx2">
              <a:lumMod val="20000"/>
              <a:lumOff val="8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latin typeface="Arial Black" pitchFamily="34" charset="0"/>
              </a:rPr>
              <a:t>1- </a:t>
            </a:r>
            <a:r>
              <a:rPr lang="en-US" sz="2400" dirty="0" err="1">
                <a:solidFill>
                  <a:schemeClr val="accent5">
                    <a:lumMod val="50000"/>
                  </a:schemeClr>
                </a:solidFill>
                <a:latin typeface="Arial Black" pitchFamily="34" charset="0"/>
              </a:rPr>
              <a:t>Mengajar</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dan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memberi</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faham</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urusan</a:t>
            </a:r>
            <a:r>
              <a:rPr lang="en-US" sz="2400" dirty="0">
                <a:solidFill>
                  <a:schemeClr val="accent5">
                    <a:lumMod val="50000"/>
                  </a:schemeClr>
                </a:solidFill>
                <a:latin typeface="Arial Black" pitchFamily="34" charset="0"/>
              </a:rPr>
              <a:t> agama </a:t>
            </a:r>
            <a:r>
              <a:rPr lang="en-US" sz="2400" dirty="0" err="1">
                <a:solidFill>
                  <a:schemeClr val="accent5">
                    <a:lumMod val="50000"/>
                  </a:schemeClr>
                </a:solidFill>
                <a:latin typeface="Arial Black" pitchFamily="34" charset="0"/>
              </a:rPr>
              <a:t>dan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segala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ilmu</a:t>
            </a:r>
            <a:r>
              <a:rPr lang="en-US" sz="2400" dirty="0">
                <a:solidFill>
                  <a:schemeClr val="accent5">
                    <a:lumMod val="50000"/>
                  </a:schemeClr>
                </a:solidFill>
                <a:latin typeface="Arial Black" pitchFamily="34" charset="0"/>
              </a:rPr>
              <a:t> yang </a:t>
            </a:r>
            <a:r>
              <a:rPr lang="en-US" sz="2400" dirty="0" err="1">
                <a:solidFill>
                  <a:schemeClr val="accent5">
                    <a:lumMod val="50000"/>
                  </a:schemeClr>
                </a:solidFill>
                <a:latin typeface="Arial Black" pitchFamily="34" charset="0"/>
              </a:rPr>
              <a:t>bermanfaat</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sama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ada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berbentuk</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fardu</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ain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atau</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fardu</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kifayah</a:t>
            </a:r>
            <a:r>
              <a:rPr lang="en-US" sz="2400" dirty="0">
                <a:solidFill>
                  <a:schemeClr val="accent5">
                    <a:lumMod val="50000"/>
                  </a:schemeClr>
                </a:solidFill>
                <a:latin typeface="Arial Black" pitchFamily="34" charset="0"/>
              </a:rPr>
              <a:t>. </a:t>
            </a:r>
            <a:endParaRPr lang="en-US" sz="2400" dirty="0">
              <a:solidFill>
                <a:schemeClr val="bg2">
                  <a:lumMod val="25000"/>
                </a:schemeClr>
              </a:solidFill>
              <a:latin typeface="Agency FB" panose="020B0503020202020204" pitchFamily="34" charset="0"/>
            </a:endParaRPr>
          </a:p>
        </p:txBody>
      </p:sp>
      <p:sp>
        <p:nvSpPr>
          <p:cNvPr id="4" name="Rectangle 3"/>
          <p:cNvSpPr/>
          <p:nvPr/>
        </p:nvSpPr>
        <p:spPr>
          <a:xfrm>
            <a:off x="405846" y="3085441"/>
            <a:ext cx="8305299" cy="3517697"/>
          </a:xfrm>
          <a:prstGeom prst="rect">
            <a:avLst/>
          </a:prstGeom>
          <a:solidFill>
            <a:schemeClr val="tx2">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latin typeface="Arial Black" pitchFamily="34" charset="0"/>
              </a:rPr>
              <a:t>2- </a:t>
            </a:r>
            <a:r>
              <a:rPr lang="en-US" sz="2400" dirty="0" err="1">
                <a:solidFill>
                  <a:schemeClr val="accent5">
                    <a:lumMod val="50000"/>
                  </a:schemeClr>
                </a:solidFill>
                <a:latin typeface="Arial Black" pitchFamily="34" charset="0"/>
              </a:rPr>
              <a:t>Melaksanakan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tugasan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dan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penjawatan</a:t>
            </a:r>
            <a:r>
              <a:rPr lang="en-US" sz="2400" dirty="0">
                <a:solidFill>
                  <a:schemeClr val="accent5">
                    <a:lumMod val="50000"/>
                  </a:schemeClr>
                </a:solidFill>
                <a:latin typeface="Arial Black" pitchFamily="34" charset="0"/>
              </a:rPr>
              <a:t> yang </a:t>
            </a:r>
            <a:r>
              <a:rPr lang="en-US" sz="2400" dirty="0" err="1">
                <a:solidFill>
                  <a:schemeClr val="accent5">
                    <a:lumMod val="50000"/>
                  </a:schemeClr>
                </a:solidFill>
                <a:latin typeface="Arial Black" pitchFamily="34" charset="0"/>
              </a:rPr>
              <a:t>diamanahkan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kepada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setiap</a:t>
            </a:r>
            <a:r>
              <a:rPr lang="en-US" sz="2400" dirty="0">
                <a:solidFill>
                  <a:schemeClr val="accent5">
                    <a:lumMod val="50000"/>
                  </a:schemeClr>
                </a:solidFill>
                <a:latin typeface="Arial Black" pitchFamily="34" charset="0"/>
              </a:rPr>
              <a:t> orang Islam di </a:t>
            </a:r>
            <a:r>
              <a:rPr lang="en-US" sz="2400" dirty="0" err="1">
                <a:solidFill>
                  <a:schemeClr val="accent5">
                    <a:lumMod val="50000"/>
                  </a:schemeClr>
                </a:solidFill>
                <a:latin typeface="Arial Black" pitchFamily="34" charset="0"/>
              </a:rPr>
              <a:t>lapangan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masing-masing</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seperti</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pemerintah</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bersama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rakyat</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jelata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lelaki</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bersama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kaum</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keluarga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kejiranan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dalam</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persekitarannya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persahabatan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bersama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kelompoknya</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dan</a:t>
            </a:r>
            <a:r>
              <a:rPr lang="en-US" sz="2400" dirty="0">
                <a:solidFill>
                  <a:schemeClr val="accent5">
                    <a:lumMod val="50000"/>
                  </a:schemeClr>
                </a:solidFill>
                <a:latin typeface="Arial Black" pitchFamily="34" charset="0"/>
              </a:rPr>
              <a:t> lain-lain </a:t>
            </a:r>
            <a:r>
              <a:rPr lang="en-US" sz="2400" dirty="0" err="1">
                <a:solidFill>
                  <a:schemeClr val="accent5">
                    <a:lumMod val="50000"/>
                  </a:schemeClr>
                </a:solidFill>
                <a:latin typeface="Arial Black" pitchFamily="34" charset="0"/>
              </a:rPr>
              <a:t>ikatan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kemanusiaan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dan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kemasyarakatan</a:t>
            </a:r>
            <a:r>
              <a:rPr lang="en-US" sz="2400" dirty="0">
                <a:solidFill>
                  <a:schemeClr val="accent5">
                    <a:lumMod val="50000"/>
                  </a:schemeClr>
                </a:solidFill>
                <a:latin typeface="Arial Black" pitchFamily="34" charset="0"/>
              </a:rPr>
              <a:t> yang </a:t>
            </a:r>
            <a:r>
              <a:rPr lang="en-US" sz="2400" dirty="0" err="1">
                <a:solidFill>
                  <a:schemeClr val="accent5">
                    <a:lumMod val="50000"/>
                  </a:schemeClr>
                </a:solidFill>
                <a:latin typeface="Arial Black" pitchFamily="34" charset="0"/>
              </a:rPr>
              <a:t>memerlukan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setiap</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muslim</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bertanggungjawab</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dengan</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amanah</a:t>
            </a:r>
            <a:r>
              <a:rPr lang="en-US" sz="2400" dirty="0">
                <a:solidFill>
                  <a:schemeClr val="accent5">
                    <a:lumMod val="50000"/>
                  </a:schemeClr>
                </a:solidFill>
                <a:latin typeface="Arial Black" pitchFamily="34" charset="0"/>
              </a:rPr>
              <a:t> </a:t>
            </a:r>
            <a:r>
              <a:rPr lang="en-US" sz="2400" dirty="0" err="1">
                <a:solidFill>
                  <a:schemeClr val="accent5">
                    <a:lumMod val="50000"/>
                  </a:schemeClr>
                </a:solidFill>
                <a:latin typeface="Arial Black" pitchFamily="34" charset="0"/>
              </a:rPr>
              <a:t>jagaannya</a:t>
            </a:r>
            <a:r>
              <a:rPr lang="en-US" sz="2400" dirty="0">
                <a:solidFill>
                  <a:schemeClr val="accent5">
                    <a:lumMod val="50000"/>
                  </a:schemeClr>
                </a:solidFill>
                <a:latin typeface="Arial Black" pitchFamily="34" charset="0"/>
              </a:rPr>
              <a:t>.</a:t>
            </a:r>
            <a:endParaRPr lang="en-US" sz="2400" dirty="0">
              <a:solidFill>
                <a:schemeClr val="bg2">
                  <a:lumMod val="25000"/>
                </a:schemeClr>
              </a:solidFill>
              <a:latin typeface="Agency FB" panose="020B0503020202020204" pitchFamily="34" charset="0"/>
            </a:endParaRPr>
          </a:p>
        </p:txBody>
      </p:sp>
    </p:spTree>
    <p:extLst>
      <p:ext uri="{BB962C8B-B14F-4D97-AF65-F5344CB8AC3E}">
        <p14:creationId xmlns:p14="http://schemas.microsoft.com/office/powerpoint/2010/main" val="656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28000" r="-28000"/>
          </a:stretch>
        </a:blipFill>
        <a:effectLst/>
      </p:bgPr>
    </p:bg>
    <p:spTree>
      <p:nvGrpSpPr>
        <p:cNvPr id="1" name=""/>
        <p:cNvGrpSpPr/>
        <p:nvPr/>
      </p:nvGrpSpPr>
      <p:grpSpPr>
        <a:xfrm>
          <a:off x="0" y="0"/>
          <a:ext cx="0" cy="0"/>
          <a:chOff x="0" y="0"/>
          <a:chExt cx="0" cy="0"/>
        </a:xfrm>
      </p:grpSpPr>
      <p:sp>
        <p:nvSpPr>
          <p:cNvPr id="2" name="Rectangle 1"/>
          <p:cNvSpPr/>
          <p:nvPr/>
        </p:nvSpPr>
        <p:spPr>
          <a:xfrm>
            <a:off x="228600" y="228600"/>
            <a:ext cx="8686800" cy="1038041"/>
          </a:xfrm>
          <a:prstGeom prst="rect">
            <a:avLst/>
          </a:prstGeom>
          <a:solidFill>
            <a:schemeClr val="bg1">
              <a:lumMod val="95000"/>
              <a:alpha val="77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smtClean="0">
                <a:solidFill>
                  <a:schemeClr val="accent6">
                    <a:lumMod val="50000"/>
                  </a:schemeClr>
                </a:solidFill>
                <a:latin typeface="Arial Rounded MT Bold" panose="020F0704030504030204" pitchFamily="34" charset="0"/>
              </a:rPr>
              <a:t>Bentuk komitmen mata yang berjaga malam dan bersengkang mata :</a:t>
            </a:r>
            <a:endParaRPr lang="ms-MY" sz="2800" b="1" dirty="0">
              <a:solidFill>
                <a:schemeClr val="accent6">
                  <a:lumMod val="50000"/>
                </a:schemeClr>
              </a:solidFill>
              <a:latin typeface="Arial Rounded MT Bold" panose="020F0704030504030204" pitchFamily="34" charset="0"/>
            </a:endParaRPr>
          </a:p>
        </p:txBody>
      </p:sp>
      <p:sp>
        <p:nvSpPr>
          <p:cNvPr id="3" name="Rectangle 2"/>
          <p:cNvSpPr/>
          <p:nvPr/>
        </p:nvSpPr>
        <p:spPr>
          <a:xfrm>
            <a:off x="237281" y="1475861"/>
            <a:ext cx="8686800" cy="2353518"/>
          </a:xfrm>
          <a:prstGeom prst="rect">
            <a:avLst/>
          </a:prstGeom>
          <a:solidFill>
            <a:schemeClr val="tx2">
              <a:lumMod val="20000"/>
              <a:lumOff val="8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accent5">
                    <a:lumMod val="50000"/>
                  </a:schemeClr>
                </a:solidFill>
                <a:latin typeface="Arial Black" pitchFamily="34" charset="0"/>
              </a:rPr>
              <a:t>3- </a:t>
            </a:r>
            <a:r>
              <a:rPr lang="en-US" sz="2300" dirty="0" err="1">
                <a:solidFill>
                  <a:schemeClr val="accent5">
                    <a:lumMod val="50000"/>
                  </a:schemeClr>
                </a:solidFill>
                <a:latin typeface="Arial Black" pitchFamily="34" charset="0"/>
              </a:rPr>
              <a:t>Berjihad</a:t>
            </a:r>
            <a:r>
              <a:rPr lang="en-US" sz="2300" dirty="0">
                <a:solidFill>
                  <a:schemeClr val="accent5">
                    <a:lumMod val="50000"/>
                  </a:schemeClr>
                </a:solidFill>
                <a:latin typeface="Arial Black" pitchFamily="34" charset="0"/>
              </a:rPr>
              <a:t> di </a:t>
            </a:r>
            <a:r>
              <a:rPr lang="en-US" sz="2300" dirty="0" err="1">
                <a:solidFill>
                  <a:schemeClr val="accent5">
                    <a:lumMod val="50000"/>
                  </a:schemeClr>
                </a:solidFill>
                <a:latin typeface="Arial Black" pitchFamily="34" charset="0"/>
              </a:rPr>
              <a:t>medan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perang</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bertugas</a:t>
            </a:r>
            <a:r>
              <a:rPr lang="en-US" sz="2300" dirty="0">
                <a:solidFill>
                  <a:schemeClr val="accent5">
                    <a:lumMod val="50000"/>
                  </a:schemeClr>
                </a:solidFill>
                <a:latin typeface="Arial Black" pitchFamily="34" charset="0"/>
              </a:rPr>
              <a:t> di </a:t>
            </a:r>
            <a:r>
              <a:rPr lang="en-US" sz="2300" dirty="0" err="1">
                <a:solidFill>
                  <a:schemeClr val="accent5">
                    <a:lumMod val="50000"/>
                  </a:schemeClr>
                </a:solidFill>
                <a:latin typeface="Arial Black" pitchFamily="34" charset="0"/>
              </a:rPr>
              <a:t>kubu-kubu</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sempadan-sempadan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daerah</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negara</a:t>
            </a:r>
            <a:r>
              <a:rPr lang="en-US" sz="2300" dirty="0">
                <a:solidFill>
                  <a:schemeClr val="accent5">
                    <a:lumMod val="50000"/>
                  </a:schemeClr>
                </a:solidFill>
                <a:latin typeface="Arial Black" pitchFamily="34" charset="0"/>
              </a:rPr>
              <a:t> Islam, demi </a:t>
            </a:r>
            <a:r>
              <a:rPr lang="en-US" sz="2300" dirty="0" err="1">
                <a:solidFill>
                  <a:schemeClr val="accent5">
                    <a:lumMod val="50000"/>
                  </a:schemeClr>
                </a:solidFill>
                <a:latin typeface="Arial Black" pitchFamily="34" charset="0"/>
              </a:rPr>
              <a:t>menjaga</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kedaulatan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kehormatan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maruah</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nyawa</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harta</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dari</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diceroboh</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musuh</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diganggu-gugat</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oleh</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pihak</a:t>
            </a:r>
            <a:r>
              <a:rPr lang="en-US" sz="2300" dirty="0">
                <a:solidFill>
                  <a:schemeClr val="accent5">
                    <a:lumMod val="50000"/>
                  </a:schemeClr>
                </a:solidFill>
                <a:latin typeface="Arial Black" pitchFamily="34" charset="0"/>
              </a:rPr>
              <a:t> yang </a:t>
            </a:r>
            <a:r>
              <a:rPr lang="en-US" sz="2300" dirty="0" err="1">
                <a:solidFill>
                  <a:schemeClr val="accent5">
                    <a:lumMod val="50000"/>
                  </a:schemeClr>
                </a:solidFill>
                <a:latin typeface="Arial Black" pitchFamily="34" charset="0"/>
              </a:rPr>
              <a:t>mendatangkan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ancaman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gangguan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keselamatan</a:t>
            </a:r>
            <a:r>
              <a:rPr lang="en-US" sz="2300" dirty="0">
                <a:solidFill>
                  <a:schemeClr val="accent5">
                    <a:lumMod val="50000"/>
                  </a:schemeClr>
                </a:solidFill>
                <a:latin typeface="Arial Black" pitchFamily="34" charset="0"/>
              </a:rPr>
              <a:t>. </a:t>
            </a:r>
            <a:endParaRPr lang="en-US" sz="2300" dirty="0">
              <a:solidFill>
                <a:schemeClr val="bg2">
                  <a:lumMod val="25000"/>
                </a:schemeClr>
              </a:solidFill>
              <a:latin typeface="Agency FB" panose="020B0503020202020204" pitchFamily="34" charset="0"/>
            </a:endParaRPr>
          </a:p>
        </p:txBody>
      </p:sp>
      <p:sp>
        <p:nvSpPr>
          <p:cNvPr id="4" name="Rectangle 3"/>
          <p:cNvSpPr/>
          <p:nvPr/>
        </p:nvSpPr>
        <p:spPr>
          <a:xfrm>
            <a:off x="245962" y="4038600"/>
            <a:ext cx="8669438" cy="2497413"/>
          </a:xfrm>
          <a:prstGeom prst="rect">
            <a:avLst/>
          </a:prstGeom>
          <a:solidFill>
            <a:schemeClr val="tx2">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accent5">
                    <a:lumMod val="50000"/>
                  </a:schemeClr>
                </a:solidFill>
                <a:latin typeface="Arial Black" pitchFamily="34" charset="0"/>
              </a:rPr>
              <a:t>4- </a:t>
            </a:r>
            <a:r>
              <a:rPr lang="en-US" sz="2300" dirty="0" err="1">
                <a:solidFill>
                  <a:schemeClr val="accent5">
                    <a:lumMod val="50000"/>
                  </a:schemeClr>
                </a:solidFill>
                <a:latin typeface="Arial Black" pitchFamily="34" charset="0"/>
              </a:rPr>
              <a:t>Berkhidmat</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untuk</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maslahat</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umum</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kaum</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muslimin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kerajaan</a:t>
            </a:r>
            <a:r>
              <a:rPr lang="en-US" sz="2300" dirty="0">
                <a:solidFill>
                  <a:schemeClr val="accent5">
                    <a:lumMod val="50000"/>
                  </a:schemeClr>
                </a:solidFill>
                <a:latin typeface="Arial Black" pitchFamily="34" charset="0"/>
              </a:rPr>
              <a:t> Islam </a:t>
            </a:r>
            <a:r>
              <a:rPr lang="en-US" sz="2300" dirty="0" err="1">
                <a:solidFill>
                  <a:schemeClr val="accent5">
                    <a:lumMod val="50000"/>
                  </a:schemeClr>
                </a:solidFill>
                <a:latin typeface="Arial Black" pitchFamily="34" charset="0"/>
              </a:rPr>
              <a:t>dalam</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pelbagai</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lapangan</a:t>
            </a:r>
            <a:r>
              <a:rPr lang="en-US" sz="2300" dirty="0">
                <a:solidFill>
                  <a:schemeClr val="accent5">
                    <a:lumMod val="50000"/>
                  </a:schemeClr>
                </a:solidFill>
                <a:latin typeface="Arial Black" pitchFamily="34" charset="0"/>
              </a:rPr>
              <a:t> yang </a:t>
            </a:r>
            <a:r>
              <a:rPr lang="en-US" sz="2300" dirty="0" err="1">
                <a:solidFill>
                  <a:schemeClr val="accent5">
                    <a:lumMod val="50000"/>
                  </a:schemeClr>
                </a:solidFill>
                <a:latin typeface="Arial Black" pitchFamily="34" charset="0"/>
              </a:rPr>
              <a:t>berbentuk</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fardhu</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kifayah</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seperti</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sektor</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kesihatan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pendidikan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ekonomi</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sosial</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lain-lain yang </a:t>
            </a:r>
            <a:r>
              <a:rPr lang="en-US" sz="2300" dirty="0" err="1">
                <a:solidFill>
                  <a:schemeClr val="accent5">
                    <a:lumMod val="50000"/>
                  </a:schemeClr>
                </a:solidFill>
                <a:latin typeface="Arial Black" pitchFamily="34" charset="0"/>
              </a:rPr>
              <a:t>menjadi</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keperluan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dalam</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urusan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kehidupan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dan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pentadbiran</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kaum</a:t>
            </a:r>
            <a:r>
              <a:rPr lang="en-US" sz="2300" dirty="0">
                <a:solidFill>
                  <a:schemeClr val="accent5">
                    <a:lumMod val="50000"/>
                  </a:schemeClr>
                </a:solidFill>
                <a:latin typeface="Arial Black" pitchFamily="34" charset="0"/>
              </a:rPr>
              <a:t> </a:t>
            </a:r>
            <a:r>
              <a:rPr lang="en-US" sz="2300" dirty="0" err="1">
                <a:solidFill>
                  <a:schemeClr val="accent5">
                    <a:lumMod val="50000"/>
                  </a:schemeClr>
                </a:solidFill>
                <a:latin typeface="Arial Black" pitchFamily="34" charset="0"/>
              </a:rPr>
              <a:t>muslimin</a:t>
            </a:r>
            <a:r>
              <a:rPr lang="en-US" sz="2300" dirty="0">
                <a:solidFill>
                  <a:schemeClr val="accent5">
                    <a:lumMod val="50000"/>
                  </a:schemeClr>
                </a:solidFill>
                <a:latin typeface="Arial Black" pitchFamily="34" charset="0"/>
              </a:rPr>
              <a:t>.</a:t>
            </a:r>
            <a:endParaRPr lang="en-US" sz="2300" dirty="0">
              <a:solidFill>
                <a:schemeClr val="bg2">
                  <a:lumMod val="25000"/>
                </a:schemeClr>
              </a:solidFill>
              <a:latin typeface="Agency FB" panose="020B0503020202020204" pitchFamily="34" charset="0"/>
            </a:endParaRPr>
          </a:p>
        </p:txBody>
      </p:sp>
    </p:spTree>
    <p:extLst>
      <p:ext uri="{BB962C8B-B14F-4D97-AF65-F5344CB8AC3E}">
        <p14:creationId xmlns:p14="http://schemas.microsoft.com/office/powerpoint/2010/main" val="14880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28000" r="-28000"/>
          </a:stretch>
        </a:blipFill>
        <a:effectLst/>
      </p:bgPr>
    </p:bg>
    <p:spTree>
      <p:nvGrpSpPr>
        <p:cNvPr id="1" name=""/>
        <p:cNvGrpSpPr/>
        <p:nvPr/>
      </p:nvGrpSpPr>
      <p:grpSpPr>
        <a:xfrm>
          <a:off x="0" y="0"/>
          <a:ext cx="0" cy="0"/>
          <a:chOff x="0" y="0"/>
          <a:chExt cx="0" cy="0"/>
        </a:xfrm>
      </p:grpSpPr>
      <p:sp>
        <p:nvSpPr>
          <p:cNvPr id="3" name="Plaque 2"/>
          <p:cNvSpPr/>
          <p:nvPr/>
        </p:nvSpPr>
        <p:spPr>
          <a:xfrm>
            <a:off x="609600" y="2314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p>
        </p:txBody>
      </p:sp>
      <p:sp>
        <p:nvSpPr>
          <p:cNvPr id="4" name="Rectangle 3"/>
          <p:cNvSpPr/>
          <p:nvPr/>
        </p:nvSpPr>
        <p:spPr>
          <a:xfrm>
            <a:off x="342900" y="3048000"/>
            <a:ext cx="8614998" cy="3657600"/>
          </a:xfrm>
          <a:prstGeom prst="rect">
            <a:avLst/>
          </a:prstGeom>
          <a:solidFill>
            <a:schemeClr val="tx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5">
                    <a:lumMod val="50000"/>
                  </a:schemeClr>
                </a:solidFill>
                <a:latin typeface="Arial Black" pitchFamily="34" charset="0"/>
              </a:rPr>
              <a:t>Bermaksud</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Setiap</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si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mati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akan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ditutup</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amalannya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kecuali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ahli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ribat</a:t>
            </a:r>
            <a:r>
              <a:rPr lang="en-US" sz="2800" dirty="0">
                <a:solidFill>
                  <a:schemeClr val="accent5">
                    <a:lumMod val="50000"/>
                  </a:schemeClr>
                </a:solidFill>
                <a:latin typeface="Arial Black" pitchFamily="34" charset="0"/>
              </a:rPr>
              <a:t> (yang </a:t>
            </a:r>
            <a:r>
              <a:rPr lang="en-US" sz="2800" dirty="0" err="1">
                <a:solidFill>
                  <a:schemeClr val="accent5">
                    <a:lumMod val="50000"/>
                  </a:schemeClr>
                </a:solidFill>
                <a:latin typeface="Arial Black" pitchFamily="34" charset="0"/>
              </a:rPr>
              <a:t>menahan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diri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bertugas</a:t>
            </a:r>
            <a:r>
              <a:rPr lang="en-US" sz="2800" dirty="0">
                <a:solidFill>
                  <a:schemeClr val="accent5">
                    <a:lumMod val="50000"/>
                  </a:schemeClr>
                </a:solidFill>
                <a:latin typeface="Arial Black" pitchFamily="34" charset="0"/>
              </a:rPr>
              <a:t>) di </a:t>
            </a:r>
            <a:r>
              <a:rPr lang="en-US" sz="2800" dirty="0" err="1">
                <a:solidFill>
                  <a:schemeClr val="accent5">
                    <a:lumMod val="50000"/>
                  </a:schemeClr>
                </a:solidFill>
                <a:latin typeface="Arial Black" pitchFamily="34" charset="0"/>
              </a:rPr>
              <a:t>jalan</a:t>
            </a:r>
            <a:r>
              <a:rPr lang="en-US" sz="2800" dirty="0">
                <a:solidFill>
                  <a:schemeClr val="accent5">
                    <a:lumMod val="50000"/>
                  </a:schemeClr>
                </a:solidFill>
                <a:latin typeface="Arial Black" pitchFamily="34" charset="0"/>
              </a:rPr>
              <a:t> Allah. </a:t>
            </a:r>
            <a:r>
              <a:rPr lang="en-US" sz="2800" dirty="0" err="1">
                <a:solidFill>
                  <a:schemeClr val="accent5">
                    <a:lumMod val="50000"/>
                  </a:schemeClr>
                </a:solidFill>
                <a:latin typeface="Arial Black" pitchFamily="34" charset="0"/>
              </a:rPr>
              <a:t>Maka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dikembangkan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amalnya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sehingga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hari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kiamat</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diberi</a:t>
            </a:r>
            <a:r>
              <a:rPr lang="en-US" sz="2800" dirty="0">
                <a:solidFill>
                  <a:schemeClr val="accent5">
                    <a:lumMod val="50000"/>
                  </a:schemeClr>
                </a:solidFill>
                <a:latin typeface="Arial Black" pitchFamily="34" charset="0"/>
              </a:rPr>
              <a:t> </a:t>
            </a:r>
            <a:r>
              <a:rPr lang="en-US" sz="2800" dirty="0" err="1" smtClean="0">
                <a:solidFill>
                  <a:schemeClr val="accent5">
                    <a:lumMod val="50000"/>
                  </a:schemeClr>
                </a:solidFill>
                <a:latin typeface="Arial Black" pitchFamily="34" charset="0"/>
              </a:rPr>
              <a:t>keamanan</a:t>
            </a:r>
            <a:r>
              <a:rPr lang="en-US" sz="2800" dirty="0" smtClean="0">
                <a:solidFill>
                  <a:schemeClr val="accent5">
                    <a:lumMod val="50000"/>
                  </a:schemeClr>
                </a:solidFill>
                <a:latin typeface="Arial Black" pitchFamily="34" charset="0"/>
              </a:rPr>
              <a:t>      </a:t>
            </a:r>
            <a:r>
              <a:rPr lang="en-US" sz="2800" dirty="0" err="1" smtClean="0">
                <a:solidFill>
                  <a:schemeClr val="accent5">
                    <a:lumMod val="50000"/>
                  </a:schemeClr>
                </a:solidFill>
                <a:latin typeface="Arial Black" pitchFamily="34" charset="0"/>
              </a:rPr>
              <a:t>kepadanya</a:t>
            </a:r>
            <a:r>
              <a:rPr lang="en-US" sz="2800" dirty="0" smtClean="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dari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fitnah</a:t>
            </a:r>
            <a:r>
              <a:rPr lang="en-US" sz="2800" dirty="0">
                <a:solidFill>
                  <a:schemeClr val="accent5">
                    <a:lumMod val="50000"/>
                  </a:schemeClr>
                </a:solidFill>
                <a:latin typeface="Arial Black" pitchFamily="34" charset="0"/>
              </a:rPr>
              <a:t> </a:t>
            </a:r>
            <a:r>
              <a:rPr lang="en-US" sz="2800" dirty="0" err="1" smtClean="0">
                <a:solidFill>
                  <a:schemeClr val="accent5">
                    <a:lumMod val="50000"/>
                  </a:schemeClr>
                </a:solidFill>
                <a:latin typeface="Arial Black" pitchFamily="34" charset="0"/>
              </a:rPr>
              <a:t>kubur</a:t>
            </a:r>
            <a:endParaRPr lang="en-US" sz="2800" dirty="0" smtClean="0">
              <a:solidFill>
                <a:schemeClr val="accent5">
                  <a:lumMod val="50000"/>
                </a:schemeClr>
              </a:solidFill>
              <a:latin typeface="Arial Black" pitchFamily="34" charset="0"/>
            </a:endParaRPr>
          </a:p>
          <a:p>
            <a:pPr algn="ctr"/>
            <a:r>
              <a:rPr lang="en-US" sz="2800" b="1" dirty="0" smtClean="0">
                <a:solidFill>
                  <a:schemeClr val="accent5">
                    <a:lumMod val="50000"/>
                  </a:schemeClr>
                </a:solidFill>
                <a:latin typeface="Arial Black" pitchFamily="34" charset="0"/>
                <a:cs typeface="Arabic Typesetting" panose="03020402040406030203" pitchFamily="66" charset="-78"/>
              </a:rPr>
              <a:t>	</a:t>
            </a:r>
          </a:p>
          <a:p>
            <a:pPr algn="ctr"/>
            <a:r>
              <a:rPr lang="en-US" sz="1600" dirty="0" smtClean="0"/>
              <a:t>				</a:t>
            </a:r>
            <a:r>
              <a:rPr lang="en-US" sz="2000" dirty="0" smtClean="0">
                <a:solidFill>
                  <a:srgbClr val="C00000"/>
                </a:solidFill>
              </a:rPr>
              <a:t>(</a:t>
            </a:r>
            <a:r>
              <a:rPr lang="en-US" sz="2000" dirty="0" err="1" smtClean="0">
                <a:solidFill>
                  <a:srgbClr val="C00000"/>
                </a:solidFill>
              </a:rPr>
              <a:t>Hadis</a:t>
            </a:r>
            <a:r>
              <a:rPr lang="en-US" sz="2000" dirty="0" smtClean="0">
                <a:solidFill>
                  <a:srgbClr val="C00000"/>
                </a:solidFill>
              </a:rPr>
              <a:t> </a:t>
            </a:r>
            <a:r>
              <a:rPr lang="en-US" sz="2000" dirty="0" err="1">
                <a:solidFill>
                  <a:srgbClr val="C00000"/>
                </a:solidFill>
              </a:rPr>
              <a:t>riwayat</a:t>
            </a:r>
            <a:r>
              <a:rPr lang="en-US" sz="2000" dirty="0">
                <a:solidFill>
                  <a:srgbClr val="C00000"/>
                </a:solidFill>
              </a:rPr>
              <a:t> Abu </a:t>
            </a:r>
            <a:r>
              <a:rPr lang="en-US" sz="2000" dirty="0" err="1" smtClean="0">
                <a:solidFill>
                  <a:srgbClr val="C00000"/>
                </a:solidFill>
              </a:rPr>
              <a:t>Daud</a:t>
            </a:r>
            <a:r>
              <a:rPr lang="en-US" sz="2000" dirty="0" smtClean="0">
                <a:solidFill>
                  <a:srgbClr val="C00000"/>
                </a:solidFill>
              </a:rPr>
              <a:t> </a:t>
            </a:r>
            <a:r>
              <a:rPr lang="en-US" sz="2000" dirty="0" err="1">
                <a:solidFill>
                  <a:srgbClr val="C00000"/>
                </a:solidFill>
              </a:rPr>
              <a:t>dan</a:t>
            </a:r>
            <a:r>
              <a:rPr lang="en-US" sz="2000" dirty="0">
                <a:solidFill>
                  <a:srgbClr val="C00000"/>
                </a:solidFill>
              </a:rPr>
              <a:t> al </a:t>
            </a:r>
            <a:r>
              <a:rPr lang="en-US" sz="2000" dirty="0" err="1" smtClean="0">
                <a:solidFill>
                  <a:srgbClr val="C00000"/>
                </a:solidFill>
              </a:rPr>
              <a:t>Tirmizi</a:t>
            </a:r>
            <a:r>
              <a:rPr lang="en-US" sz="2000" dirty="0" smtClean="0">
                <a:solidFill>
                  <a:srgbClr val="C00000"/>
                </a:solidFill>
              </a:rPr>
              <a:t>)</a:t>
            </a:r>
            <a:endParaRPr lang="ms-MY" sz="2000" dirty="0">
              <a:solidFill>
                <a:srgbClr val="C00000"/>
              </a:solidFill>
            </a:endParaRPr>
          </a:p>
        </p:txBody>
      </p:sp>
      <p:sp>
        <p:nvSpPr>
          <p:cNvPr id="2" name="Rectangle 1"/>
          <p:cNvSpPr/>
          <p:nvPr/>
        </p:nvSpPr>
        <p:spPr>
          <a:xfrm>
            <a:off x="152400" y="1213421"/>
            <a:ext cx="8839200" cy="1446550"/>
          </a:xfrm>
          <a:prstGeom prst="rect">
            <a:avLst/>
          </a:prstGeom>
          <a:solidFill>
            <a:schemeClr val="bg2">
              <a:lumMod val="90000"/>
              <a:alpha val="81000"/>
            </a:schemeClr>
          </a:solidFill>
        </p:spPr>
        <p:txBody>
          <a:bodyPr wrap="square">
            <a:spAutoFit/>
            <a:scene3d>
              <a:camera prst="orthographicFront"/>
              <a:lightRig rig="threePt" dir="t"/>
            </a:scene3d>
            <a:sp3d extrusionH="57150">
              <a:bevelT w="38100" h="38100" prst="angle"/>
            </a:sp3d>
          </a:bodyPr>
          <a:lstStyle/>
          <a:p>
            <a:pPr algn="ctr"/>
            <a:r>
              <a:rPr lang="ar-SA" sz="4400" b="1" dirty="0">
                <a:latin typeface="Arial" panose="020B0604020202020204" pitchFamily="34" charset="0"/>
                <a:ea typeface="Calibri" panose="020F0502020204030204" pitchFamily="34" charset="0"/>
                <a:cs typeface="Traditional Arabic" panose="02020603050405020304" pitchFamily="18" charset="-78"/>
              </a:rPr>
              <a:t>كلُّ مَيِّتٍ يُختَمُ عَلَى عَمَلِهِ إلَّا المُـرَابِطَ في سَبِيْلِ اللهِ ،</a:t>
            </a:r>
          </a:p>
          <a:p>
            <a:pPr algn="ctr"/>
            <a:r>
              <a:rPr lang="ar-SA" sz="4400" b="1" dirty="0">
                <a:latin typeface="Arial" panose="020B0604020202020204" pitchFamily="34" charset="0"/>
                <a:ea typeface="Calibri" panose="020F0502020204030204" pitchFamily="34" charset="0"/>
                <a:cs typeface="Traditional Arabic" panose="02020603050405020304" pitchFamily="18" charset="-78"/>
              </a:rPr>
              <a:t> فإنَّهُ يُنْمَى لَهُ عَمَلُهُ إلَى يَوْمِ القِيَامَةِ وَيَأْمَنُ مِنْ فِتْنَةِ القَبْرِ</a:t>
            </a:r>
          </a:p>
        </p:txBody>
      </p:sp>
    </p:spTree>
    <p:extLst>
      <p:ext uri="{BB962C8B-B14F-4D97-AF65-F5344CB8AC3E}">
        <p14:creationId xmlns:p14="http://schemas.microsoft.com/office/powerpoint/2010/main" val="30985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disentuh</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endParaRPr lang="en-US" sz="3200" dirty="0"/>
          </a:p>
        </p:txBody>
      </p:sp>
      <p:sp>
        <p:nvSpPr>
          <p:cNvPr id="2" name="Curved Left Arrow 1"/>
          <p:cNvSpPr/>
          <p:nvPr/>
        </p:nvSpPr>
        <p:spPr>
          <a:xfrm rot="19040619">
            <a:off x="6854730" y="913576"/>
            <a:ext cx="1311897" cy="2076959"/>
          </a:xfrm>
          <a:prstGeom prst="curvedLeftArrow">
            <a:avLst>
              <a:gd name="adj1" fmla="val 25000"/>
              <a:gd name="adj2" fmla="val 50000"/>
              <a:gd name="adj3" fmla="val 34016"/>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ectangle 6"/>
          <p:cNvSpPr/>
          <p:nvPr/>
        </p:nvSpPr>
        <p:spPr>
          <a:xfrm>
            <a:off x="762000" y="2971800"/>
            <a:ext cx="7696200" cy="3490186"/>
          </a:xfrm>
          <a:prstGeom prst="rect">
            <a:avLst/>
          </a:prstGeom>
          <a:solidFill>
            <a:schemeClr val="bg1">
              <a:lumMod val="95000"/>
              <a:alpha val="83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accent6">
                    <a:lumMod val="50000"/>
                  </a:schemeClr>
                </a:solidFill>
                <a:latin typeface="Arial Rounded MT Bold" panose="020F0704030504030204" pitchFamily="34" charset="0"/>
              </a:rPr>
              <a:t>Ketakutan ini yang lahir dari mengenali Allah dengan kesempurnaan dan kemegahannya, juga limpahan nikmat tuhan ke atas dirinya, di samping sedar dengan kekurangan sifat syukur di dalam diri sendiri. Ini semua membawa kepada ketakutan dan kegerunan di dalam hati sanubari untuk sentiasa ingat kepada kebesaran sang pencipta, lalu mengalirlah air mata tangisan perhambaan</a:t>
            </a:r>
          </a:p>
        </p:txBody>
      </p:sp>
      <p:sp>
        <p:nvSpPr>
          <p:cNvPr id="6" name="Plaque 5"/>
          <p:cNvSpPr/>
          <p:nvPr/>
        </p:nvSpPr>
        <p:spPr>
          <a:xfrm>
            <a:off x="243068" y="1295400"/>
            <a:ext cx="6538732" cy="9144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Kedua :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 yang menangis lantaran takutkan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a:t>
            </a:r>
            <a:endParaRPr lang="fi-FI" sz="2800" dirty="0" smtClean="0">
              <a:ln>
                <a:solidFill>
                  <a:sysClr val="windowText" lastClr="000000"/>
                </a:solidFill>
              </a:ln>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8563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12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28000" r="-28000"/>
          </a:stretch>
        </a:blipFill>
        <a:effectLst/>
      </p:bgPr>
    </p:bg>
    <p:spTree>
      <p:nvGrpSpPr>
        <p:cNvPr id="1" name=""/>
        <p:cNvGrpSpPr/>
        <p:nvPr/>
      </p:nvGrpSpPr>
      <p:grpSpPr>
        <a:xfrm>
          <a:off x="0" y="0"/>
          <a:ext cx="0" cy="0"/>
          <a:chOff x="0" y="0"/>
          <a:chExt cx="0" cy="0"/>
        </a:xfrm>
      </p:grpSpPr>
      <p:sp>
        <p:nvSpPr>
          <p:cNvPr id="7" name="Plaque 6"/>
          <p:cNvSpPr/>
          <p:nvPr/>
        </p:nvSpPr>
        <p:spPr>
          <a:xfrm>
            <a:off x="183443" y="381000"/>
            <a:ext cx="4724400" cy="585021"/>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Aisyah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p>
        </p:txBody>
      </p:sp>
      <p:sp>
        <p:nvSpPr>
          <p:cNvPr id="10" name="Rectangle 9"/>
          <p:cNvSpPr/>
          <p:nvPr/>
        </p:nvSpPr>
        <p:spPr>
          <a:xfrm>
            <a:off x="225353" y="1120140"/>
            <a:ext cx="8766247" cy="5142841"/>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i-FI" sz="2400" b="1" dirty="0">
                <a:ln/>
                <a:solidFill>
                  <a:schemeClr val="accent3">
                    <a:lumMod val="50000"/>
                  </a:schemeClr>
                </a:solidFill>
                <a:latin typeface="Arial Black" pitchFamily="34" charset="0"/>
              </a:rPr>
              <a:t>Pernah aku bertanya Nabi saw “Wahai Rasulullah, Allah berfirman (bermaksud) : “Dan orang-orang yang memberi apa yang mereka berikan sedang hati mereka gementar kerana mereka yakin akan kembali kepada Tuhan </a:t>
            </a:r>
            <a:r>
              <a:rPr lang="fi-FI" sz="2400" b="1" dirty="0" smtClean="0">
                <a:ln/>
                <a:solidFill>
                  <a:schemeClr val="accent3">
                    <a:lumMod val="50000"/>
                  </a:schemeClr>
                </a:solidFill>
                <a:latin typeface="Arial Black" pitchFamily="34" charset="0"/>
              </a:rPr>
              <a:t>mereka ”</a:t>
            </a:r>
          </a:p>
          <a:p>
            <a:pPr algn="ctr"/>
            <a:endParaRPr lang="fi-FI" sz="2400" b="1" dirty="0">
              <a:ln/>
              <a:solidFill>
                <a:schemeClr val="accent3">
                  <a:lumMod val="50000"/>
                </a:schemeClr>
              </a:solidFill>
              <a:latin typeface="Arial Black" pitchFamily="34" charset="0"/>
            </a:endParaRPr>
          </a:p>
          <a:p>
            <a:pPr algn="ctr"/>
            <a:r>
              <a:rPr lang="fi-FI" sz="2400" b="1" dirty="0">
                <a:ln/>
                <a:solidFill>
                  <a:schemeClr val="accent3">
                    <a:lumMod val="50000"/>
                  </a:schemeClr>
                </a:solidFill>
                <a:latin typeface="Arial Black" pitchFamily="34" charset="0"/>
              </a:rPr>
              <a:t>Adakah mereka berzina, minum arak dan mencuri ? Sabda Nabi saw: “Tidak wahai Binti As-Siddiq. Sebaliknya mereka berpuasa, bersembahyang, bersedekah, namun ketakutan dan kebimbangan jika dia tidak diterima (dimakbulkan) dengan amalannya tadi.</a:t>
            </a:r>
          </a:p>
        </p:txBody>
      </p:sp>
      <p:sp>
        <p:nvSpPr>
          <p:cNvPr id="3" name="Rectangle 2"/>
          <p:cNvSpPr/>
          <p:nvPr/>
        </p:nvSpPr>
        <p:spPr>
          <a:xfrm>
            <a:off x="6033968" y="6366510"/>
            <a:ext cx="2953822" cy="400110"/>
          </a:xfrm>
          <a:prstGeom prst="rect">
            <a:avLst/>
          </a:prstGeom>
        </p:spPr>
        <p:txBody>
          <a:bodyPr wrap="none">
            <a:spAutoFit/>
          </a:bodyPr>
          <a:lstStyle/>
          <a:p>
            <a:r>
              <a:rPr lang="en-US" sz="2000" b="1" dirty="0">
                <a:solidFill>
                  <a:srgbClr val="002060"/>
                </a:solidFill>
              </a:rPr>
              <a:t>(Hadith </a:t>
            </a:r>
            <a:r>
              <a:rPr lang="en-US" sz="2000" b="1" dirty="0" err="1">
                <a:solidFill>
                  <a:srgbClr val="002060"/>
                </a:solidFill>
              </a:rPr>
              <a:t>riwayat</a:t>
            </a:r>
            <a:r>
              <a:rPr lang="en-US" sz="2000" b="1" dirty="0">
                <a:solidFill>
                  <a:srgbClr val="002060"/>
                </a:solidFill>
              </a:rPr>
              <a:t> al-</a:t>
            </a:r>
            <a:r>
              <a:rPr lang="en-US" sz="2000" b="1" dirty="0" err="1">
                <a:solidFill>
                  <a:srgbClr val="002060"/>
                </a:solidFill>
              </a:rPr>
              <a:t>Tirmizi</a:t>
            </a:r>
            <a:r>
              <a:rPr lang="en-US" sz="2000" b="1" dirty="0">
                <a:solidFill>
                  <a:srgbClr val="002060"/>
                </a:solidFill>
              </a:rPr>
              <a:t>)</a:t>
            </a:r>
          </a:p>
        </p:txBody>
      </p:sp>
    </p:spTree>
    <p:extLst>
      <p:ext uri="{BB962C8B-B14F-4D97-AF65-F5344CB8AC3E}">
        <p14:creationId xmlns:p14="http://schemas.microsoft.com/office/powerpoint/2010/main" val="1032010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28000" r="-28000"/>
          </a:stretch>
        </a:blipFill>
        <a:effectLst/>
      </p:bgPr>
    </p:bg>
    <p:spTree>
      <p:nvGrpSpPr>
        <p:cNvPr id="1" name=""/>
        <p:cNvGrpSpPr/>
        <p:nvPr/>
      </p:nvGrpSpPr>
      <p:grpSpPr>
        <a:xfrm>
          <a:off x="0" y="0"/>
          <a:ext cx="0" cy="0"/>
          <a:chOff x="0" y="0"/>
          <a:chExt cx="0" cy="0"/>
        </a:xfrm>
      </p:grpSpPr>
      <p:sp>
        <p:nvSpPr>
          <p:cNvPr id="7" name="Plaque 6"/>
          <p:cNvSpPr/>
          <p:nvPr/>
        </p:nvSpPr>
        <p:spPr>
          <a:xfrm>
            <a:off x="343549" y="217170"/>
            <a:ext cx="8503358" cy="89154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Al-Hasan al-Basri menafsirkan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 dengan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 :</a:t>
            </a:r>
            <a:endParaRPr lang="en-US" sz="2800" dirty="0"/>
          </a:p>
        </p:txBody>
      </p:sp>
      <p:sp>
        <p:nvSpPr>
          <p:cNvPr id="10" name="Rectangle 9"/>
          <p:cNvSpPr/>
          <p:nvPr/>
        </p:nvSpPr>
        <p:spPr>
          <a:xfrm>
            <a:off x="225353" y="1600200"/>
            <a:ext cx="8766247" cy="4495800"/>
          </a:xfrm>
          <a:prstGeom prst="rect">
            <a:avLst/>
          </a:prstGeom>
          <a:solidFill>
            <a:schemeClr val="accent1">
              <a:lumMod val="20000"/>
              <a:lumOff val="80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i-FI" sz="3400" b="1" dirty="0">
                <a:ln/>
                <a:solidFill>
                  <a:schemeClr val="accent6">
                    <a:lumMod val="75000"/>
                  </a:schemeClr>
                </a:solidFill>
                <a:latin typeface="Arial Black" pitchFamily="34" charset="0"/>
              </a:rPr>
              <a:t>“Mereka beramal dengan ketaatan dan bersungguh di dalamnya, namun takut amalannya ditolak. Seseorang mukmin menghimpunkan antara amal terbaik dan ketakutan. Sementara munafik pula menghimpunkan amalan buruk dan rasa aman (tidak akan di azab). </a:t>
            </a:r>
          </a:p>
        </p:txBody>
      </p:sp>
    </p:spTree>
    <p:extLst>
      <p:ext uri="{BB962C8B-B14F-4D97-AF65-F5344CB8AC3E}">
        <p14:creationId xmlns:p14="http://schemas.microsoft.com/office/powerpoint/2010/main" val="285253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disentuh</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endParaRPr lang="en-US" sz="3200" dirty="0"/>
          </a:p>
        </p:txBody>
      </p:sp>
      <p:sp>
        <p:nvSpPr>
          <p:cNvPr id="2" name="Curved Left Arrow 1"/>
          <p:cNvSpPr/>
          <p:nvPr/>
        </p:nvSpPr>
        <p:spPr>
          <a:xfrm rot="19040619">
            <a:off x="7056947" y="834621"/>
            <a:ext cx="947916" cy="1741614"/>
          </a:xfrm>
          <a:prstGeom prst="curvedLeftArrow">
            <a:avLst>
              <a:gd name="adj1" fmla="val 25000"/>
              <a:gd name="adj2" fmla="val 50000"/>
              <a:gd name="adj3" fmla="val 34016"/>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ectangle 6"/>
          <p:cNvSpPr/>
          <p:nvPr/>
        </p:nvSpPr>
        <p:spPr>
          <a:xfrm>
            <a:off x="190500" y="3268980"/>
            <a:ext cx="8758253" cy="941796"/>
          </a:xfrm>
          <a:prstGeom prst="rect">
            <a:avLst/>
          </a:prstGeom>
          <a:solidFill>
            <a:schemeClr val="bg1">
              <a:lumMod val="95000"/>
              <a:alpha val="83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rgbClr val="C00000"/>
                </a:solidFill>
                <a:latin typeface="Arial Rounded MT Bold" panose="020F0704030504030204" pitchFamily="34" charset="0"/>
              </a:rPr>
              <a:t>Pertama: </a:t>
            </a:r>
            <a:r>
              <a:rPr lang="ms-MY" sz="2400" b="1" dirty="0">
                <a:solidFill>
                  <a:schemeClr val="accent6">
                    <a:lumMod val="50000"/>
                  </a:schemeClr>
                </a:solidFill>
                <a:latin typeface="Arial Rounded MT Bold" panose="020F0704030504030204" pitchFamily="34" charset="0"/>
              </a:rPr>
              <a:t>Menahan pandangan dari melihat perkara yang tidak dihalalkan kecuali dengan alasan </a:t>
            </a:r>
            <a:r>
              <a:rPr lang="ms-MY" sz="2400" b="1" dirty="0" smtClean="0">
                <a:solidFill>
                  <a:schemeClr val="accent6">
                    <a:lumMod val="50000"/>
                  </a:schemeClr>
                </a:solidFill>
                <a:latin typeface="Arial Rounded MT Bold" panose="020F0704030504030204" pitchFamily="34" charset="0"/>
              </a:rPr>
              <a:t>darurat</a:t>
            </a:r>
            <a:endParaRPr lang="ms-MY" sz="2400" b="1" dirty="0">
              <a:solidFill>
                <a:schemeClr val="accent6">
                  <a:lumMod val="50000"/>
                </a:schemeClr>
              </a:solidFill>
              <a:latin typeface="Arial Rounded MT Bold" panose="020F0704030504030204" pitchFamily="34" charset="0"/>
            </a:endParaRPr>
          </a:p>
        </p:txBody>
      </p:sp>
      <p:sp>
        <p:nvSpPr>
          <p:cNvPr id="6" name="Plaque 5"/>
          <p:cNvSpPr/>
          <p:nvPr/>
        </p:nvSpPr>
        <p:spPr>
          <a:xfrm>
            <a:off x="140970" y="1248228"/>
            <a:ext cx="7267610" cy="9144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Ketiga :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 yang menahan dari memandang perkara haram.</a:t>
            </a:r>
            <a:endParaRPr lang="fi-FI" sz="2800" dirty="0" smtClean="0">
              <a:ln>
                <a:solidFill>
                  <a:sysClr val="windowText" lastClr="000000"/>
                </a:solidFill>
              </a:ln>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Oval 3"/>
          <p:cNvSpPr/>
          <p:nvPr/>
        </p:nvSpPr>
        <p:spPr>
          <a:xfrm>
            <a:off x="1600200" y="2286000"/>
            <a:ext cx="6400800" cy="842012"/>
          </a:xfrm>
          <a:prstGeom prst="ellipse">
            <a:avLst/>
          </a:prstGeom>
          <a:solidFill>
            <a:schemeClr val="accent6">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Situasi</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mata</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yang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menahan</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dari</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memandang</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yang haram</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Rectangle 7"/>
          <p:cNvSpPr/>
          <p:nvPr/>
        </p:nvSpPr>
        <p:spPr>
          <a:xfrm>
            <a:off x="179070" y="4282440"/>
            <a:ext cx="8758253" cy="941796"/>
          </a:xfrm>
          <a:prstGeom prst="rect">
            <a:avLst/>
          </a:prstGeom>
          <a:solidFill>
            <a:schemeClr val="bg1">
              <a:lumMod val="95000"/>
              <a:alpha val="83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rgbClr val="C00000"/>
                </a:solidFill>
                <a:latin typeface="Arial Rounded MT Bold" panose="020F0704030504030204" pitchFamily="34" charset="0"/>
              </a:rPr>
              <a:t>Kedua: </a:t>
            </a:r>
            <a:r>
              <a:rPr lang="ms-MY" sz="2400" b="1" dirty="0">
                <a:solidFill>
                  <a:schemeClr val="accent6">
                    <a:lumMod val="50000"/>
                  </a:schemeClr>
                </a:solidFill>
                <a:latin typeface="Arial Rounded MT Bold" panose="020F0704030504030204" pitchFamily="34" charset="0"/>
              </a:rPr>
              <a:t>Menahan pandangan berhasad dengki dengan nikmat yang dikurniakan kepada orang lain</a:t>
            </a:r>
            <a:r>
              <a:rPr lang="ms-MY" sz="2400" b="1" dirty="0" smtClean="0">
                <a:solidFill>
                  <a:schemeClr val="accent6">
                    <a:lumMod val="50000"/>
                  </a:schemeClr>
                </a:solidFill>
                <a:latin typeface="Arial Rounded MT Bold" panose="020F0704030504030204" pitchFamily="34" charset="0"/>
              </a:rPr>
              <a:t>.</a:t>
            </a:r>
            <a:endParaRPr lang="ms-MY" sz="2400" b="1" dirty="0">
              <a:solidFill>
                <a:schemeClr val="accent6">
                  <a:lumMod val="50000"/>
                </a:schemeClr>
              </a:solidFill>
              <a:latin typeface="Arial Rounded MT Bold" panose="020F0704030504030204" pitchFamily="34" charset="0"/>
            </a:endParaRPr>
          </a:p>
        </p:txBody>
      </p:sp>
      <p:sp>
        <p:nvSpPr>
          <p:cNvPr id="9" name="Rectangle 8"/>
          <p:cNvSpPr/>
          <p:nvPr/>
        </p:nvSpPr>
        <p:spPr>
          <a:xfrm>
            <a:off x="190500" y="5322538"/>
            <a:ext cx="8758253" cy="1366528"/>
          </a:xfrm>
          <a:prstGeom prst="rect">
            <a:avLst/>
          </a:prstGeom>
          <a:solidFill>
            <a:schemeClr val="bg1">
              <a:lumMod val="95000"/>
              <a:alpha val="83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rgbClr val="C00000"/>
                </a:solidFill>
                <a:latin typeface="Arial Rounded MT Bold" panose="020F0704030504030204" pitchFamily="34" charset="0"/>
              </a:rPr>
              <a:t>Ketiga: </a:t>
            </a:r>
            <a:r>
              <a:rPr lang="ms-MY" sz="2400" b="1" dirty="0">
                <a:solidFill>
                  <a:schemeClr val="accent6">
                    <a:lumMod val="50000"/>
                  </a:schemeClr>
                </a:solidFill>
                <a:latin typeface="Arial Rounded MT Bold" panose="020F0704030504030204" pitchFamily="34" charset="0"/>
              </a:rPr>
              <a:t>menjaga mata dari melihat perhiasan dan kecantikan dunia sehingga ianya memperdayakan atau menguasai hati sanubari. </a:t>
            </a:r>
          </a:p>
        </p:txBody>
      </p:sp>
    </p:spTree>
    <p:extLst>
      <p:ext uri="{BB962C8B-B14F-4D97-AF65-F5344CB8AC3E}">
        <p14:creationId xmlns:p14="http://schemas.microsoft.com/office/powerpoint/2010/main" val="35537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05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28000" r="-28000"/>
          </a:stretch>
        </a:blipFill>
        <a:effectLst/>
      </p:bgPr>
    </p:bg>
    <p:spTree>
      <p:nvGrpSpPr>
        <p:cNvPr id="1" name=""/>
        <p:cNvGrpSpPr/>
        <p:nvPr/>
      </p:nvGrpSpPr>
      <p:grpSpPr>
        <a:xfrm>
          <a:off x="0" y="0"/>
          <a:ext cx="0" cy="0"/>
          <a:chOff x="0" y="0"/>
          <a:chExt cx="0" cy="0"/>
        </a:xfrm>
      </p:grpSpPr>
      <p:sp>
        <p:nvSpPr>
          <p:cNvPr id="3" name="Plaque 2"/>
          <p:cNvSpPr/>
          <p:nvPr/>
        </p:nvSpPr>
        <p:spPr>
          <a:xfrm>
            <a:off x="609600" y="3457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a:p>
            <a:pPr algn="ct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4" name="Rectangle 3"/>
          <p:cNvSpPr/>
          <p:nvPr/>
        </p:nvSpPr>
        <p:spPr>
          <a:xfrm>
            <a:off x="228600" y="1143000"/>
            <a:ext cx="8614998" cy="5151120"/>
          </a:xfrm>
          <a:prstGeom prst="rect">
            <a:avLst/>
          </a:prstGeom>
          <a:solidFill>
            <a:schemeClr val="tx2">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accent5">
                    <a:lumMod val="50000"/>
                  </a:schemeClr>
                </a:solidFill>
                <a:latin typeface="Arial Black" pitchFamily="34" charset="0"/>
              </a:rPr>
              <a:t>Sayyidina</a:t>
            </a:r>
            <a:r>
              <a:rPr lang="en-US" sz="2600" dirty="0">
                <a:solidFill>
                  <a:schemeClr val="accent5">
                    <a:lumMod val="50000"/>
                  </a:schemeClr>
                </a:solidFill>
                <a:latin typeface="Arial Black" pitchFamily="34" charset="0"/>
              </a:rPr>
              <a:t> Umar </a:t>
            </a:r>
            <a:r>
              <a:rPr lang="en-US" sz="2600" dirty="0" smtClean="0">
                <a:solidFill>
                  <a:schemeClr val="accent5">
                    <a:lumMod val="50000"/>
                  </a:schemeClr>
                </a:solidFill>
                <a:latin typeface="Arial Black" pitchFamily="34" charset="0"/>
              </a:rPr>
              <a:t>R.A </a:t>
            </a:r>
            <a:r>
              <a:rPr lang="en-US" sz="2600" dirty="0" err="1">
                <a:solidFill>
                  <a:schemeClr val="accent5">
                    <a:lumMod val="50000"/>
                  </a:schemeClr>
                </a:solidFill>
                <a:latin typeface="Arial Black" pitchFamily="34" charset="0"/>
              </a:rPr>
              <a:t>pernah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melihat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ruang</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bilik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Nabi</a:t>
            </a:r>
            <a:r>
              <a:rPr lang="en-US" sz="2600" dirty="0">
                <a:solidFill>
                  <a:schemeClr val="accent5">
                    <a:lumMod val="50000"/>
                  </a:schemeClr>
                </a:solidFill>
                <a:latin typeface="Arial Black" pitchFamily="34" charset="0"/>
              </a:rPr>
              <a:t> </a:t>
            </a:r>
            <a:r>
              <a:rPr lang="en-US" sz="2600" dirty="0" smtClean="0">
                <a:solidFill>
                  <a:schemeClr val="accent5">
                    <a:lumMod val="50000"/>
                  </a:schemeClr>
                </a:solidFill>
                <a:latin typeface="Arial Black" pitchFamily="34" charset="0"/>
              </a:rPr>
              <a:t>SAW </a:t>
            </a:r>
            <a:r>
              <a:rPr lang="en-US" sz="2600" dirty="0">
                <a:solidFill>
                  <a:schemeClr val="accent5">
                    <a:lumMod val="50000"/>
                  </a:schemeClr>
                </a:solidFill>
                <a:latin typeface="Arial Black" pitchFamily="34" charset="0"/>
              </a:rPr>
              <a:t>yang </a:t>
            </a:r>
            <a:r>
              <a:rPr lang="en-US" sz="2600" dirty="0" err="1">
                <a:solidFill>
                  <a:schemeClr val="accent5">
                    <a:lumMod val="50000"/>
                  </a:schemeClr>
                </a:solidFill>
                <a:latin typeface="Arial Black" pitchFamily="34" charset="0"/>
              </a:rPr>
              <a:t>sangat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sederhana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bekalan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makanan</a:t>
            </a:r>
            <a:r>
              <a:rPr lang="en-US" sz="2600" dirty="0">
                <a:solidFill>
                  <a:schemeClr val="accent5">
                    <a:lumMod val="50000"/>
                  </a:schemeClr>
                </a:solidFill>
                <a:latin typeface="Arial Black" pitchFamily="34" charset="0"/>
              </a:rPr>
              <a:t> yang </a:t>
            </a:r>
            <a:r>
              <a:rPr lang="en-US" sz="2600" dirty="0" err="1">
                <a:solidFill>
                  <a:schemeClr val="accent5">
                    <a:lumMod val="50000"/>
                  </a:schemeClr>
                </a:solidFill>
                <a:latin typeface="Arial Black" pitchFamily="34" charset="0"/>
              </a:rPr>
              <a:t>sangat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zuhud</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sehingga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dia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menangis</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Nabi</a:t>
            </a:r>
            <a:r>
              <a:rPr lang="en-US" sz="2600" dirty="0">
                <a:solidFill>
                  <a:schemeClr val="accent5">
                    <a:lumMod val="50000"/>
                  </a:schemeClr>
                </a:solidFill>
                <a:latin typeface="Arial Black" pitchFamily="34" charset="0"/>
              </a:rPr>
              <a:t> </a:t>
            </a:r>
            <a:r>
              <a:rPr lang="en-US" sz="2600" dirty="0" smtClean="0">
                <a:solidFill>
                  <a:schemeClr val="accent5">
                    <a:lumMod val="50000"/>
                  </a:schemeClr>
                </a:solidFill>
                <a:latin typeface="Arial Black" pitchFamily="34" charset="0"/>
              </a:rPr>
              <a:t>SAW </a:t>
            </a:r>
            <a:r>
              <a:rPr lang="en-US" sz="2600" dirty="0" err="1">
                <a:solidFill>
                  <a:schemeClr val="accent5">
                    <a:lumMod val="50000"/>
                  </a:schemeClr>
                </a:solidFill>
                <a:latin typeface="Arial Black" pitchFamily="34" charset="0"/>
              </a:rPr>
              <a:t>bertanya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Apakah</a:t>
            </a:r>
            <a:r>
              <a:rPr lang="en-US" sz="2600" dirty="0">
                <a:solidFill>
                  <a:schemeClr val="accent5">
                    <a:lumMod val="50000"/>
                  </a:schemeClr>
                </a:solidFill>
                <a:latin typeface="Arial Black" pitchFamily="34" charset="0"/>
              </a:rPr>
              <a:t> yang </a:t>
            </a:r>
            <a:r>
              <a:rPr lang="en-US" sz="2600" dirty="0" err="1">
                <a:solidFill>
                  <a:schemeClr val="accent5">
                    <a:lumMod val="50000"/>
                  </a:schemeClr>
                </a:solidFill>
                <a:latin typeface="Arial Black" pitchFamily="34" charset="0"/>
              </a:rPr>
              <a:t>menyebabkan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engkau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menangis</a:t>
            </a:r>
            <a:r>
              <a:rPr lang="en-US" sz="2600" dirty="0">
                <a:solidFill>
                  <a:schemeClr val="accent5">
                    <a:lumMod val="50000"/>
                  </a:schemeClr>
                </a:solidFill>
                <a:latin typeface="Arial Black" pitchFamily="34" charset="0"/>
              </a:rPr>
              <a:t>?” Umar </a:t>
            </a:r>
            <a:r>
              <a:rPr lang="en-US" sz="2600" dirty="0" err="1">
                <a:solidFill>
                  <a:schemeClr val="accent5">
                    <a:lumMod val="50000"/>
                  </a:schemeClr>
                </a:solidFill>
                <a:latin typeface="Arial Black" pitchFamily="34" charset="0"/>
              </a:rPr>
              <a:t>menjawab</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Kisra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Qaisar</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berada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dalam</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kenikmatan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sedang</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engkau</a:t>
            </a:r>
            <a:r>
              <a:rPr lang="en-US" sz="2600" dirty="0">
                <a:solidFill>
                  <a:schemeClr val="accent5">
                    <a:lumMod val="50000"/>
                  </a:schemeClr>
                </a:solidFill>
                <a:latin typeface="Arial Black" pitchFamily="34" charset="0"/>
              </a:rPr>
              <a:t> pula </a:t>
            </a:r>
            <a:r>
              <a:rPr lang="en-US" sz="2600" dirty="0" err="1">
                <a:solidFill>
                  <a:schemeClr val="accent5">
                    <a:lumMod val="50000"/>
                  </a:schemeClr>
                </a:solidFill>
                <a:latin typeface="Arial Black" pitchFamily="34" charset="0"/>
              </a:rPr>
              <a:t>sebagai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pilihan</a:t>
            </a:r>
            <a:r>
              <a:rPr lang="en-US" sz="2600" dirty="0">
                <a:solidFill>
                  <a:schemeClr val="accent5">
                    <a:lumMod val="50000"/>
                  </a:schemeClr>
                </a:solidFill>
                <a:latin typeface="Arial Black" pitchFamily="34" charset="0"/>
              </a:rPr>
              <a:t> Allah </a:t>
            </a:r>
            <a:r>
              <a:rPr lang="en-US" sz="2600" dirty="0" err="1">
                <a:solidFill>
                  <a:schemeClr val="accent5">
                    <a:lumMod val="50000"/>
                  </a:schemeClr>
                </a:solidFill>
                <a:latin typeface="Arial Black" pitchFamily="34" charset="0"/>
              </a:rPr>
              <a:t>dalam</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keadaan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begini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Nabi</a:t>
            </a:r>
            <a:r>
              <a:rPr lang="en-US" sz="2600" dirty="0">
                <a:solidFill>
                  <a:schemeClr val="accent5">
                    <a:lumMod val="50000"/>
                  </a:schemeClr>
                </a:solidFill>
                <a:latin typeface="Arial Black" pitchFamily="34" charset="0"/>
              </a:rPr>
              <a:t> </a:t>
            </a:r>
            <a:r>
              <a:rPr lang="en-US" sz="2600" dirty="0" smtClean="0">
                <a:solidFill>
                  <a:schemeClr val="accent5">
                    <a:lumMod val="50000"/>
                  </a:schemeClr>
                </a:solidFill>
                <a:latin typeface="Arial Black" pitchFamily="34" charset="0"/>
              </a:rPr>
              <a:t>SAW </a:t>
            </a:r>
            <a:r>
              <a:rPr lang="en-US" sz="2600" dirty="0" err="1">
                <a:solidFill>
                  <a:schemeClr val="accent5">
                    <a:lumMod val="50000"/>
                  </a:schemeClr>
                </a:solidFill>
                <a:latin typeface="Arial Black" pitchFamily="34" charset="0"/>
              </a:rPr>
              <a:t>bersabda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Adakah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engkau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dalam</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syak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wasangka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wahai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Ibnu</a:t>
            </a:r>
            <a:r>
              <a:rPr lang="en-US" sz="2600" dirty="0">
                <a:solidFill>
                  <a:schemeClr val="accent5">
                    <a:lumMod val="50000"/>
                  </a:schemeClr>
                </a:solidFill>
                <a:latin typeface="Arial Black" pitchFamily="34" charset="0"/>
              </a:rPr>
              <a:t> Al-</a:t>
            </a:r>
            <a:r>
              <a:rPr lang="en-US" sz="2600" dirty="0" err="1">
                <a:solidFill>
                  <a:schemeClr val="accent5">
                    <a:lumMod val="50000"/>
                  </a:schemeClr>
                </a:solidFill>
                <a:latin typeface="Arial Black" pitchFamily="34" charset="0"/>
              </a:rPr>
              <a:t>Khattab</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Mereka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itu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adalah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kaum</a:t>
            </a:r>
            <a:r>
              <a:rPr lang="en-US" sz="2600" dirty="0">
                <a:solidFill>
                  <a:schemeClr val="accent5">
                    <a:lumMod val="50000"/>
                  </a:schemeClr>
                </a:solidFill>
                <a:latin typeface="Arial Black" pitchFamily="34" charset="0"/>
              </a:rPr>
              <a:t> yang </a:t>
            </a:r>
            <a:r>
              <a:rPr lang="en-US" sz="2600" dirty="0" err="1">
                <a:solidFill>
                  <a:schemeClr val="accent5">
                    <a:lumMod val="50000"/>
                  </a:schemeClr>
                </a:solidFill>
                <a:latin typeface="Arial Black" pitchFamily="34" charset="0"/>
              </a:rPr>
              <a:t>dipercepatkan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nikmat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untuk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mereka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dalam</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kehidupan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dunia</a:t>
            </a:r>
            <a:r>
              <a:rPr lang="en-US" sz="2600" dirty="0">
                <a:solidFill>
                  <a:schemeClr val="accent5">
                    <a:lumMod val="50000"/>
                  </a:schemeClr>
                </a:solidFill>
                <a:latin typeface="Arial Black" pitchFamily="34" charset="0"/>
              </a:rPr>
              <a:t>.” </a:t>
            </a:r>
            <a:r>
              <a:rPr lang="en-US" sz="2600" b="1" dirty="0" smtClean="0">
                <a:solidFill>
                  <a:schemeClr val="accent5">
                    <a:lumMod val="50000"/>
                  </a:schemeClr>
                </a:solidFill>
                <a:latin typeface="Arial Black" pitchFamily="34" charset="0"/>
                <a:cs typeface="Arabic Typesetting" panose="03020402040406030203" pitchFamily="66" charset="-78"/>
              </a:rPr>
              <a:t>	</a:t>
            </a:r>
          </a:p>
        </p:txBody>
      </p:sp>
      <p:sp>
        <p:nvSpPr>
          <p:cNvPr id="5" name="Rectangle 4"/>
          <p:cNvSpPr/>
          <p:nvPr/>
        </p:nvSpPr>
        <p:spPr>
          <a:xfrm>
            <a:off x="4650399" y="6400800"/>
            <a:ext cx="4233018" cy="400110"/>
          </a:xfrm>
          <a:prstGeom prst="rect">
            <a:avLst/>
          </a:prstGeom>
        </p:spPr>
        <p:txBody>
          <a:bodyPr wrap="none">
            <a:spAutoFit/>
          </a:bodyPr>
          <a:lstStyle/>
          <a:p>
            <a:r>
              <a:rPr lang="en-US" sz="2000" b="1" dirty="0" smtClean="0">
                <a:solidFill>
                  <a:srgbClr val="C00000"/>
                </a:solidFill>
              </a:rPr>
              <a:t>(</a:t>
            </a:r>
            <a:r>
              <a:rPr lang="en-US" sz="2000" b="1" dirty="0" err="1" smtClean="0">
                <a:solidFill>
                  <a:srgbClr val="C00000"/>
                </a:solidFill>
              </a:rPr>
              <a:t>Hadis</a:t>
            </a:r>
            <a:r>
              <a:rPr lang="en-US" sz="2000" b="1" dirty="0" smtClean="0">
                <a:solidFill>
                  <a:srgbClr val="C00000"/>
                </a:solidFill>
              </a:rPr>
              <a:t> </a:t>
            </a:r>
            <a:r>
              <a:rPr lang="en-US" sz="2000" b="1" dirty="0" err="1">
                <a:solidFill>
                  <a:srgbClr val="C00000"/>
                </a:solidFill>
              </a:rPr>
              <a:t>riwayat</a:t>
            </a:r>
            <a:r>
              <a:rPr lang="en-US" sz="2000" b="1" dirty="0">
                <a:solidFill>
                  <a:srgbClr val="C00000"/>
                </a:solidFill>
              </a:rPr>
              <a:t> al </a:t>
            </a:r>
            <a:r>
              <a:rPr lang="en-US" sz="2000" b="1" dirty="0" err="1">
                <a:solidFill>
                  <a:srgbClr val="C00000"/>
                </a:solidFill>
              </a:rPr>
              <a:t>Bukhari</a:t>
            </a:r>
            <a:r>
              <a:rPr lang="en-US" sz="2000" b="1" dirty="0">
                <a:solidFill>
                  <a:srgbClr val="C00000"/>
                </a:solidFill>
              </a:rPr>
              <a:t> </a:t>
            </a:r>
            <a:r>
              <a:rPr lang="en-US" sz="2000" b="1" dirty="0" err="1">
                <a:solidFill>
                  <a:srgbClr val="C00000"/>
                </a:solidFill>
              </a:rPr>
              <a:t>dan</a:t>
            </a:r>
            <a:r>
              <a:rPr lang="en-US" sz="2000" b="1" dirty="0">
                <a:solidFill>
                  <a:srgbClr val="C00000"/>
                </a:solidFill>
              </a:rPr>
              <a:t> </a:t>
            </a:r>
            <a:r>
              <a:rPr lang="en-US" sz="2000" b="1" dirty="0" smtClean="0">
                <a:solidFill>
                  <a:srgbClr val="C00000"/>
                </a:solidFill>
              </a:rPr>
              <a:t>Muslim)</a:t>
            </a:r>
            <a:endParaRPr lang="en-US" sz="2000" b="1" dirty="0">
              <a:solidFill>
                <a:srgbClr val="C00000"/>
              </a:solidFill>
            </a:endParaRPr>
          </a:p>
        </p:txBody>
      </p:sp>
    </p:spTree>
    <p:extLst>
      <p:ext uri="{BB962C8B-B14F-4D97-AF65-F5344CB8AC3E}">
        <p14:creationId xmlns:p14="http://schemas.microsoft.com/office/powerpoint/2010/main" val="42195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8000" r="-28000"/>
          </a:stretch>
        </a:blipFill>
        <a:effectLst/>
      </p:bgPr>
    </p:bg>
    <p:spTree>
      <p:nvGrpSpPr>
        <p:cNvPr id="1" name=""/>
        <p:cNvGrpSpPr/>
        <p:nvPr/>
      </p:nvGrpSpPr>
      <p:grpSpPr>
        <a:xfrm>
          <a:off x="0" y="0"/>
          <a:ext cx="0" cy="0"/>
          <a:chOff x="0" y="0"/>
          <a:chExt cx="0" cy="0"/>
        </a:xfrm>
      </p:grpSpPr>
      <p:sp>
        <p:nvSpPr>
          <p:cNvPr id="3" name="Plaque 2"/>
          <p:cNvSpPr/>
          <p:nvPr/>
        </p:nvSpPr>
        <p:spPr>
          <a:xfrm>
            <a:off x="381000" y="23149"/>
            <a:ext cx="8458200" cy="738851"/>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Keistimewaan menjaga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pandangan </a:t>
            </a:r>
            <a:endPar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 syariat Islam </a:t>
            </a:r>
            <a:endParaRPr lang="en-US" sz="2400" dirty="0"/>
          </a:p>
        </p:txBody>
      </p:sp>
      <p:sp>
        <p:nvSpPr>
          <p:cNvPr id="5" name="Rectangle 4"/>
          <p:cNvSpPr/>
          <p:nvPr/>
        </p:nvSpPr>
        <p:spPr>
          <a:xfrm>
            <a:off x="222186" y="838200"/>
            <a:ext cx="8707556" cy="83862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PERTAMA :</a:t>
            </a:r>
            <a:r>
              <a:rPr lang="ms-MY" sz="2400" b="1" dirty="0" smtClean="0">
                <a:solidFill>
                  <a:schemeClr val="accent6">
                    <a:lumMod val="50000"/>
                  </a:schemeClr>
                </a:solidFill>
                <a:latin typeface="Arial Rounded MT Bold" panose="020F0704030504030204" pitchFamily="34" charset="0"/>
              </a:rPr>
              <a:t> </a:t>
            </a:r>
            <a:r>
              <a:rPr lang="ms-MY" sz="2000" b="1" dirty="0">
                <a:solidFill>
                  <a:schemeClr val="accent6">
                    <a:lumMod val="50000"/>
                  </a:schemeClr>
                </a:solidFill>
                <a:latin typeface="Arial Rounded MT Bold" panose="020F0704030504030204" pitchFamily="34" charset="0"/>
              </a:rPr>
              <a:t>Kekuatan dan kemanisan iman yang menatijahkan kecergasan untuk sentiasa melakukan ketaatan dan kebajikan</a:t>
            </a:r>
          </a:p>
        </p:txBody>
      </p:sp>
      <p:sp>
        <p:nvSpPr>
          <p:cNvPr id="9" name="Rectangle 8"/>
          <p:cNvSpPr/>
          <p:nvPr/>
        </p:nvSpPr>
        <p:spPr>
          <a:xfrm>
            <a:off x="222186" y="1836338"/>
            <a:ext cx="8707556" cy="11925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KEDUA :</a:t>
            </a:r>
            <a:r>
              <a:rPr lang="ms-MY" sz="2400" b="1" dirty="0" smtClean="0">
                <a:solidFill>
                  <a:schemeClr val="accent6">
                    <a:lumMod val="50000"/>
                  </a:schemeClr>
                </a:solidFill>
                <a:latin typeface="Arial Rounded MT Bold" panose="020F0704030504030204" pitchFamily="34" charset="0"/>
              </a:rPr>
              <a:t> </a:t>
            </a:r>
            <a:r>
              <a:rPr lang="ms-MY" sz="2000" b="1" dirty="0">
                <a:solidFill>
                  <a:schemeClr val="accent6">
                    <a:lumMod val="50000"/>
                  </a:schemeClr>
                </a:solidFill>
                <a:latin typeface="Arial Rounded MT Bold" panose="020F0704030504030204" pitchFamily="34" charset="0"/>
              </a:rPr>
              <a:t>Terpelihara dari kecelaruaan fikiran dan kelemahan jiwa serta keras hati yang membawa kepada kelesuan dan kelembapan serta kedangkalan. </a:t>
            </a:r>
          </a:p>
        </p:txBody>
      </p:sp>
      <p:sp>
        <p:nvSpPr>
          <p:cNvPr id="10" name="Rectangle 9"/>
          <p:cNvSpPr/>
          <p:nvPr/>
        </p:nvSpPr>
        <p:spPr>
          <a:xfrm>
            <a:off x="222186" y="3124200"/>
            <a:ext cx="8764706" cy="87100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KETIGA :</a:t>
            </a:r>
            <a:r>
              <a:rPr lang="ms-MY" sz="2400" b="1" dirty="0" smtClean="0">
                <a:solidFill>
                  <a:schemeClr val="accent6">
                    <a:lumMod val="50000"/>
                  </a:schemeClr>
                </a:solidFill>
                <a:latin typeface="Arial Rounded MT Bold" panose="020F0704030504030204" pitchFamily="34" charset="0"/>
              </a:rPr>
              <a:t> </a:t>
            </a:r>
            <a:r>
              <a:rPr lang="ms-MY" sz="2000" b="1" dirty="0">
                <a:solidFill>
                  <a:schemeClr val="accent6">
                    <a:lumMod val="50000"/>
                  </a:schemeClr>
                </a:solidFill>
                <a:latin typeface="Arial Rounded MT Bold" panose="020F0704030504030204" pitchFamily="34" charset="0"/>
              </a:rPr>
              <a:t>Bertambah taufiq dan bantuan kemudahan tuhan untuk ringan tulang dalam melakukan ketaatan dan kebaikan. </a:t>
            </a:r>
          </a:p>
        </p:txBody>
      </p:sp>
      <p:sp>
        <p:nvSpPr>
          <p:cNvPr id="11" name="Rectangle 10"/>
          <p:cNvSpPr/>
          <p:nvPr/>
        </p:nvSpPr>
        <p:spPr>
          <a:xfrm>
            <a:off x="222186" y="4114800"/>
            <a:ext cx="8707556" cy="11925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KEEMPAT :</a:t>
            </a:r>
            <a:r>
              <a:rPr lang="ms-MY" sz="2400" b="1" dirty="0" smtClean="0">
                <a:solidFill>
                  <a:schemeClr val="accent6">
                    <a:lumMod val="50000"/>
                  </a:schemeClr>
                </a:solidFill>
                <a:latin typeface="Arial Rounded MT Bold" panose="020F0704030504030204" pitchFamily="34" charset="0"/>
              </a:rPr>
              <a:t> </a:t>
            </a:r>
            <a:r>
              <a:rPr lang="ms-MY" sz="2000" b="1" dirty="0">
                <a:solidFill>
                  <a:schemeClr val="accent6">
                    <a:lumMod val="50000"/>
                  </a:schemeClr>
                </a:solidFill>
                <a:latin typeface="Arial Rounded MT Bold" panose="020F0704030504030204" pitchFamily="34" charset="0"/>
              </a:rPr>
              <a:t>Terselamat dari kesedihan dan kepiluan. Sebaliknya diberi ganjaran dengan kegembiraan dan kebahagiaan di dunia dan akhirat.</a:t>
            </a:r>
          </a:p>
        </p:txBody>
      </p:sp>
      <p:sp>
        <p:nvSpPr>
          <p:cNvPr id="12" name="Rectangle 11"/>
          <p:cNvSpPr/>
          <p:nvPr/>
        </p:nvSpPr>
        <p:spPr>
          <a:xfrm>
            <a:off x="256322" y="5410200"/>
            <a:ext cx="8707556" cy="11925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KELIMA :</a:t>
            </a:r>
            <a:r>
              <a:rPr lang="ms-MY" sz="2400" b="1" dirty="0" smtClean="0">
                <a:solidFill>
                  <a:schemeClr val="accent6">
                    <a:lumMod val="50000"/>
                  </a:schemeClr>
                </a:solidFill>
                <a:latin typeface="Arial Rounded MT Bold" panose="020F0704030504030204" pitchFamily="34" charset="0"/>
              </a:rPr>
              <a:t> </a:t>
            </a:r>
            <a:r>
              <a:rPr lang="ms-MY" sz="2000" b="1" dirty="0">
                <a:solidFill>
                  <a:schemeClr val="accent6">
                    <a:lumMod val="50000"/>
                  </a:schemeClr>
                </a:solidFill>
                <a:latin typeface="Arial Rounded MT Bold" panose="020F0704030504030204" pitchFamily="34" charset="0"/>
              </a:rPr>
              <a:t>Terpelihara dari dosa dengan terjaganya batasan halal dan haram yang meningkatkan syakhsiah diri dengan sentiasa menjulang syariat dan meninggikan perintah agama</a:t>
            </a:r>
          </a:p>
        </p:txBody>
      </p:sp>
    </p:spTree>
    <p:extLst>
      <p:ext uri="{BB962C8B-B14F-4D97-AF65-F5344CB8AC3E}">
        <p14:creationId xmlns:p14="http://schemas.microsoft.com/office/powerpoint/2010/main" val="324477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967812"/>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51279"/>
            <a:ext cx="91440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أَشْهَدُ أَنْ لاَ إِلَهَ إِلا ّاللهُ وَحْدَهُ لاَ شَرِيْكَ لَهُ. وَأَشْهَدُ أَنَّ مُحَمَّدًا عَبْدُهُ وَرَسُوْلُهُ </a:t>
            </a:r>
          </a:p>
        </p:txBody>
      </p:sp>
      <p:sp>
        <p:nvSpPr>
          <p:cNvPr id="4" name="Rectangle 3"/>
          <p:cNvSpPr/>
          <p:nvPr/>
        </p:nvSpPr>
        <p:spPr>
          <a:xfrm>
            <a:off x="714348" y="227112"/>
            <a:ext cx="7500990" cy="646331"/>
          </a:xfrm>
          <a:prstGeom prst="rect">
            <a:avLst/>
          </a:prstGeom>
          <a:solidFill>
            <a:srgbClr val="FF0000">
              <a:alpha val="57000"/>
            </a:srgbClr>
          </a:solid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810000"/>
            <a:ext cx="9144000" cy="232371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14348"/>
            <a:ext cx="8915400" cy="1569660"/>
          </a:xfrm>
          <a:prstGeom prst="rect">
            <a:avLst/>
          </a:prstGeom>
          <a:solidFill>
            <a:srgbClr val="002060">
              <a:alpha val="48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 </a:t>
            </a:r>
          </a:p>
        </p:txBody>
      </p:sp>
      <p:sp>
        <p:nvSpPr>
          <p:cNvPr id="4" name="TextBox 3"/>
          <p:cNvSpPr txBox="1"/>
          <p:nvPr/>
        </p:nvSpPr>
        <p:spPr>
          <a:xfrm>
            <a:off x="214370" y="3657600"/>
            <a:ext cx="853440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siapa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a:solidFill>
            <a:srgbClr val="FF0000">
              <a:alpha val="53000"/>
            </a:srgbClr>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52400"/>
            <a:ext cx="7500990" cy="584775"/>
          </a:xfrm>
          <a:prstGeom prst="rect">
            <a:avLst/>
          </a:prstGeom>
          <a:solidFill>
            <a:srgbClr val="FF0000">
              <a:alpha val="47000"/>
            </a:srgbClr>
          </a:solidFill>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79877" y="914400"/>
            <a:ext cx="8617635" cy="2308324"/>
          </a:xfrm>
          <a:prstGeom prst="rect">
            <a:avLst/>
          </a:prstGeom>
          <a:solidFill>
            <a:srgbClr val="7030A0">
              <a:alpha val="51000"/>
            </a:srgbClr>
          </a:solidFill>
        </p:spPr>
        <p:txBody>
          <a:bodyPr wrap="square">
            <a:spAutoFit/>
          </a:bodyPr>
          <a:lstStyle/>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وَاَيَّايَ بِتَقْوَى اللهِ وَطَاعَتِهِ لَعَلَّكُمْ تُفْلِحُوْنَ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2161" y="3399949"/>
            <a:ext cx="8475981" cy="3323987"/>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mengabdikan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meraih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kebahagiaan</a:t>
            </a:r>
            <a:r>
              <a:rPr lang="es-ES" sz="30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0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28000" r="-28000"/>
          </a:stretch>
        </a:blipFill>
        <a:effectLst/>
      </p:bgPr>
    </p:bg>
    <p:spTree>
      <p:nvGrpSpPr>
        <p:cNvPr id="1" name=""/>
        <p:cNvGrpSpPr/>
        <p:nvPr/>
      </p:nvGrpSpPr>
      <p:grpSpPr>
        <a:xfrm>
          <a:off x="0" y="0"/>
          <a:ext cx="0" cy="0"/>
          <a:chOff x="0" y="0"/>
          <a:chExt cx="0" cy="0"/>
        </a:xfrm>
      </p:grpSpPr>
      <p:sp>
        <p:nvSpPr>
          <p:cNvPr id="10" name="Rectangle 9"/>
          <p:cNvSpPr/>
          <p:nvPr/>
        </p:nvSpPr>
        <p:spPr>
          <a:xfrm>
            <a:off x="3200400" y="1295400"/>
            <a:ext cx="341876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22 Oktober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15  Rabiul Awal 1443</a:t>
            </a:r>
          </a:p>
        </p:txBody>
      </p:sp>
      <p:sp>
        <p:nvSpPr>
          <p:cNvPr id="4" name="Rectangle 3"/>
          <p:cNvSpPr/>
          <p:nvPr/>
        </p:nvSpPr>
        <p:spPr>
          <a:xfrm>
            <a:off x="1905000" y="357602"/>
            <a:ext cx="5638800" cy="923330"/>
          </a:xfrm>
          <a:prstGeom prst="rect">
            <a:avLst/>
          </a:prstGeom>
          <a:noFill/>
        </p:spPr>
        <p:txBody>
          <a:bodyPr wrap="square" lIns="91440" tIns="45720" rIns="91440" bIns="45720">
            <a:spAutoFit/>
          </a:bodyPr>
          <a:lstStyle/>
          <a:p>
            <a:pPr algn="ctr"/>
            <a:r>
              <a:rPr lang="en-US" sz="5400" b="1" u="sng"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Tajuk</a:t>
            </a: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 Khutbah </a:t>
            </a:r>
            <a:r>
              <a:rPr lang="en-US" sz="5400" b="1" u="sng"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Hari</a:t>
            </a: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 </a:t>
            </a:r>
            <a:r>
              <a:rPr lang="en-US" sz="5400" b="1" u="sng"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Ini</a:t>
            </a: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 :</a:t>
            </a:r>
            <a:endParaRPr lang="en-US" sz="54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endParaRPr>
          </a:p>
        </p:txBody>
      </p:sp>
      <p:sp>
        <p:nvSpPr>
          <p:cNvPr id="2" name="Rectangle 1"/>
          <p:cNvSpPr/>
          <p:nvPr/>
        </p:nvSpPr>
        <p:spPr>
          <a:xfrm>
            <a:off x="228600" y="3657600"/>
            <a:ext cx="8752764" cy="101566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“Mata Yang </a:t>
            </a:r>
            <a:r>
              <a:rPr lang="en-US" sz="6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Terpelihara</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28000" r="-28000"/>
          </a:stretch>
        </a:blipFill>
        <a:effectLst/>
      </p:bgPr>
    </p:bg>
    <p:spTree>
      <p:nvGrpSpPr>
        <p:cNvPr id="1" name=""/>
        <p:cNvGrpSpPr/>
        <p:nvPr/>
      </p:nvGrpSpPr>
      <p:grpSpPr>
        <a:xfrm>
          <a:off x="0" y="0"/>
          <a:ext cx="0" cy="0"/>
          <a:chOff x="0" y="0"/>
          <a:chExt cx="0" cy="0"/>
        </a:xfrm>
      </p:grpSpPr>
      <p:sp>
        <p:nvSpPr>
          <p:cNvPr id="3" name="Plaque 2"/>
          <p:cNvSpPr/>
          <p:nvPr/>
        </p:nvSpPr>
        <p:spPr>
          <a:xfrm>
            <a:off x="609600" y="2314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p>
        </p:txBody>
      </p:sp>
      <p:sp>
        <p:nvSpPr>
          <p:cNvPr id="4" name="Rectangle 3"/>
          <p:cNvSpPr/>
          <p:nvPr/>
        </p:nvSpPr>
        <p:spPr>
          <a:xfrm>
            <a:off x="76200" y="3028442"/>
            <a:ext cx="8915400" cy="3657600"/>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chemeClr val="accent5">
                    <a:lumMod val="50000"/>
                  </a:schemeClr>
                </a:solidFill>
                <a:latin typeface="Arial Black" pitchFamily="34" charset="0"/>
              </a:rPr>
              <a:t>Maksudnya</a:t>
            </a:r>
            <a:r>
              <a:rPr lang="en-US" sz="2800" dirty="0" smtClean="0">
                <a:solidFill>
                  <a:schemeClr val="accent5">
                    <a:lumMod val="50000"/>
                  </a:schemeClr>
                </a:solidFill>
                <a:latin typeface="Arial Black" pitchFamily="34" charset="0"/>
              </a:rPr>
              <a:t> :</a:t>
            </a:r>
            <a:r>
              <a:rPr lang="en-US" sz="2800" dirty="0" err="1" smtClean="0">
                <a:solidFill>
                  <a:schemeClr val="accent5">
                    <a:lumMod val="50000"/>
                  </a:schemeClr>
                </a:solidFill>
                <a:latin typeface="Arial Black" pitchFamily="34" charset="0"/>
              </a:rPr>
              <a:t>Daripada</a:t>
            </a:r>
            <a:r>
              <a:rPr lang="en-US" sz="2800" dirty="0" smtClean="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Mu’awiyah</a:t>
            </a:r>
            <a:r>
              <a:rPr lang="en-US" sz="2800" dirty="0">
                <a:solidFill>
                  <a:schemeClr val="accent5">
                    <a:lumMod val="50000"/>
                  </a:schemeClr>
                </a:solidFill>
                <a:latin typeface="Arial Black" pitchFamily="34" charset="0"/>
              </a:rPr>
              <a:t> bin </a:t>
            </a:r>
            <a:r>
              <a:rPr lang="en-US" sz="2800" dirty="0" err="1">
                <a:solidFill>
                  <a:schemeClr val="accent5">
                    <a:lumMod val="50000"/>
                  </a:schemeClr>
                </a:solidFill>
                <a:latin typeface="Arial Black" pitchFamily="34" charset="0"/>
              </a:rPr>
              <a:t>Haidah</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ra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berkata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sabda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Rasulullah</a:t>
            </a:r>
            <a:r>
              <a:rPr lang="en-US" sz="2800" dirty="0">
                <a:solidFill>
                  <a:schemeClr val="accent5">
                    <a:lumMod val="50000"/>
                  </a:schemeClr>
                </a:solidFill>
                <a:latin typeface="Arial Black" pitchFamily="34" charset="0"/>
              </a:rPr>
              <a:t> saw: “</a:t>
            </a:r>
            <a:r>
              <a:rPr lang="en-US" sz="2800" dirty="0" err="1">
                <a:solidFill>
                  <a:schemeClr val="accent5">
                    <a:lumMod val="50000"/>
                  </a:schemeClr>
                </a:solidFill>
                <a:latin typeface="Arial Black" pitchFamily="34" charset="0"/>
              </a:rPr>
              <a:t>Tiga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jenis</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mata</a:t>
            </a:r>
            <a:r>
              <a:rPr lang="en-US" sz="2800" dirty="0">
                <a:solidFill>
                  <a:schemeClr val="accent5">
                    <a:lumMod val="50000"/>
                  </a:schemeClr>
                </a:solidFill>
                <a:latin typeface="Arial Black" pitchFamily="34" charset="0"/>
              </a:rPr>
              <a:t> yang </a:t>
            </a:r>
            <a:r>
              <a:rPr lang="en-US" sz="2800" dirty="0" err="1">
                <a:solidFill>
                  <a:schemeClr val="accent5">
                    <a:lumMod val="50000"/>
                  </a:schemeClr>
                </a:solidFill>
                <a:latin typeface="Arial Black" pitchFamily="34" charset="0"/>
              </a:rPr>
              <a:t>tidak</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akan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melihat</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neraka</a:t>
            </a:r>
            <a:r>
              <a:rPr lang="en-US" sz="2800" dirty="0">
                <a:solidFill>
                  <a:schemeClr val="accent5">
                    <a:lumMod val="50000"/>
                  </a:schemeClr>
                </a:solidFill>
                <a:latin typeface="Arial Black" pitchFamily="34" charset="0"/>
              </a:rPr>
              <a:t>: Mata yang </a:t>
            </a:r>
            <a:r>
              <a:rPr lang="en-US" sz="2800" dirty="0" err="1">
                <a:solidFill>
                  <a:schemeClr val="accent5">
                    <a:lumMod val="50000"/>
                  </a:schemeClr>
                </a:solidFill>
                <a:latin typeface="Arial Black" pitchFamily="34" charset="0"/>
              </a:rPr>
              <a:t>berjaga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malam</a:t>
            </a:r>
            <a:r>
              <a:rPr lang="en-US" sz="2800" dirty="0">
                <a:solidFill>
                  <a:schemeClr val="accent5">
                    <a:lumMod val="50000"/>
                  </a:schemeClr>
                </a:solidFill>
                <a:latin typeface="Arial Black" pitchFamily="34" charset="0"/>
              </a:rPr>
              <a:t>  di </a:t>
            </a:r>
            <a:r>
              <a:rPr lang="en-US" sz="2800" dirty="0" err="1">
                <a:solidFill>
                  <a:schemeClr val="accent5">
                    <a:lumMod val="50000"/>
                  </a:schemeClr>
                </a:solidFill>
                <a:latin typeface="Arial Black" pitchFamily="34" charset="0"/>
              </a:rPr>
              <a:t>jalan</a:t>
            </a:r>
            <a:r>
              <a:rPr lang="en-US" sz="2800" dirty="0">
                <a:solidFill>
                  <a:schemeClr val="accent5">
                    <a:lumMod val="50000"/>
                  </a:schemeClr>
                </a:solidFill>
                <a:latin typeface="Arial Black" pitchFamily="34" charset="0"/>
              </a:rPr>
              <a:t> Allah, </a:t>
            </a:r>
            <a:r>
              <a:rPr lang="en-US" sz="2800" dirty="0" err="1">
                <a:solidFill>
                  <a:schemeClr val="accent5">
                    <a:lumMod val="50000"/>
                  </a:schemeClr>
                </a:solidFill>
                <a:latin typeface="Arial Black" pitchFamily="34" charset="0"/>
              </a:rPr>
              <a:t>mata</a:t>
            </a:r>
            <a:r>
              <a:rPr lang="en-US" sz="2800" dirty="0">
                <a:solidFill>
                  <a:schemeClr val="accent5">
                    <a:lumMod val="50000"/>
                  </a:schemeClr>
                </a:solidFill>
                <a:latin typeface="Arial Black" pitchFamily="34" charset="0"/>
              </a:rPr>
              <a:t> yang </a:t>
            </a:r>
            <a:r>
              <a:rPr lang="en-US" sz="2800" dirty="0" err="1">
                <a:solidFill>
                  <a:schemeClr val="accent5">
                    <a:lumMod val="50000"/>
                  </a:schemeClr>
                </a:solidFill>
                <a:latin typeface="Arial Black" pitchFamily="34" charset="0"/>
              </a:rPr>
              <a:t>menangis</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kerana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takutkan</a:t>
            </a:r>
            <a:r>
              <a:rPr lang="en-US" sz="2800" dirty="0">
                <a:solidFill>
                  <a:schemeClr val="accent5">
                    <a:lumMod val="50000"/>
                  </a:schemeClr>
                </a:solidFill>
                <a:latin typeface="Arial Black" pitchFamily="34" charset="0"/>
              </a:rPr>
              <a:t> Allah </a:t>
            </a:r>
            <a:r>
              <a:rPr lang="en-US" sz="2800" dirty="0" err="1">
                <a:solidFill>
                  <a:schemeClr val="accent5">
                    <a:lumMod val="50000"/>
                  </a:schemeClr>
                </a:solidFill>
                <a:latin typeface="Arial Black" pitchFamily="34" charset="0"/>
              </a:rPr>
              <a:t>dan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mata</a:t>
            </a:r>
            <a:r>
              <a:rPr lang="en-US" sz="2800" dirty="0">
                <a:solidFill>
                  <a:schemeClr val="accent5">
                    <a:lumMod val="50000"/>
                  </a:schemeClr>
                </a:solidFill>
                <a:latin typeface="Arial Black" pitchFamily="34" charset="0"/>
              </a:rPr>
              <a:t> yang </a:t>
            </a:r>
            <a:r>
              <a:rPr lang="en-US" sz="2800" dirty="0" err="1">
                <a:solidFill>
                  <a:schemeClr val="accent5">
                    <a:lumMod val="50000"/>
                  </a:schemeClr>
                </a:solidFill>
                <a:latin typeface="Arial Black" pitchFamily="34" charset="0"/>
              </a:rPr>
              <a:t>menahan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dari</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perkara</a:t>
            </a:r>
            <a:r>
              <a:rPr lang="en-US" sz="2800" dirty="0">
                <a:solidFill>
                  <a:schemeClr val="accent5">
                    <a:lumMod val="50000"/>
                  </a:schemeClr>
                </a:solidFill>
                <a:latin typeface="Arial Black" pitchFamily="34" charset="0"/>
              </a:rPr>
              <a:t> yang </a:t>
            </a:r>
            <a:r>
              <a:rPr lang="en-US" sz="2800" dirty="0" err="1">
                <a:solidFill>
                  <a:schemeClr val="accent5">
                    <a:lumMod val="50000"/>
                  </a:schemeClr>
                </a:solidFill>
                <a:latin typeface="Arial Black" pitchFamily="34" charset="0"/>
              </a:rPr>
              <a:t>diharamkan</a:t>
            </a:r>
            <a:r>
              <a:rPr lang="en-US" sz="2800" dirty="0">
                <a:solidFill>
                  <a:schemeClr val="accent5">
                    <a:lumMod val="50000"/>
                  </a:schemeClr>
                </a:solidFill>
                <a:latin typeface="Arial Black" pitchFamily="34" charset="0"/>
              </a:rPr>
              <a:t>  Allah</a:t>
            </a:r>
            <a:r>
              <a:rPr lang="en-US" sz="2800" dirty="0" smtClean="0">
                <a:solidFill>
                  <a:schemeClr val="accent5">
                    <a:lumMod val="50000"/>
                  </a:schemeClr>
                </a:solidFill>
                <a:latin typeface="Arial Black" pitchFamily="34" charset="0"/>
              </a:rPr>
              <a:t>”        </a:t>
            </a:r>
            <a:r>
              <a:rPr lang="en-US" sz="2800" dirty="0">
                <a:solidFill>
                  <a:schemeClr val="accent5">
                    <a:lumMod val="50000"/>
                  </a:schemeClr>
                </a:solidFill>
                <a:latin typeface="Arial Black" pitchFamily="34" charset="0"/>
              </a:rPr>
              <a:t>		                                                                                                                                                </a:t>
            </a:r>
            <a:r>
              <a:rPr lang="en-US" sz="2800" dirty="0" smtClean="0">
                <a:solidFill>
                  <a:schemeClr val="accent5">
                    <a:lumMod val="50000"/>
                  </a:schemeClr>
                </a:solidFill>
                <a:latin typeface="Arial Black" pitchFamily="34" charset="0"/>
              </a:rPr>
              <a:t>				      </a:t>
            </a:r>
            <a:r>
              <a:rPr lang="en-US" sz="2800" b="1" dirty="0" smtClean="0">
                <a:solidFill>
                  <a:schemeClr val="bg2">
                    <a:lumMod val="25000"/>
                  </a:schemeClr>
                </a:solidFill>
                <a:latin typeface="Arabic Typesetting" panose="03020402040406030203" pitchFamily="66" charset="-78"/>
                <a:cs typeface="Arabic Typesetting" panose="03020402040406030203" pitchFamily="66" charset="-78"/>
              </a:rPr>
              <a:t>(</a:t>
            </a:r>
            <a:r>
              <a:rPr lang="en-US" sz="2800" b="1" dirty="0" err="1">
                <a:solidFill>
                  <a:schemeClr val="bg2">
                    <a:lumMod val="25000"/>
                  </a:schemeClr>
                </a:solidFill>
                <a:latin typeface="Arabic Typesetting" panose="03020402040406030203" pitchFamily="66" charset="-78"/>
                <a:cs typeface="Arabic Typesetting" panose="03020402040406030203" pitchFamily="66" charset="-78"/>
              </a:rPr>
              <a:t>Hadis</a:t>
            </a:r>
            <a:r>
              <a:rPr lang="en-US" sz="2800" b="1" dirty="0">
                <a:solidFill>
                  <a:schemeClr val="bg2">
                    <a:lumMod val="25000"/>
                  </a:schemeClr>
                </a:solidFill>
                <a:latin typeface="Arabic Typesetting" panose="03020402040406030203" pitchFamily="66" charset="-78"/>
                <a:cs typeface="Arabic Typesetting" panose="03020402040406030203" pitchFamily="66" charset="-78"/>
              </a:rPr>
              <a:t> </a:t>
            </a:r>
            <a:r>
              <a:rPr lang="en-US" sz="2800" b="1" dirty="0" err="1">
                <a:solidFill>
                  <a:schemeClr val="bg2">
                    <a:lumMod val="25000"/>
                  </a:schemeClr>
                </a:solidFill>
                <a:latin typeface="Arabic Typesetting" panose="03020402040406030203" pitchFamily="66" charset="-78"/>
                <a:cs typeface="Arabic Typesetting" panose="03020402040406030203" pitchFamily="66" charset="-78"/>
              </a:rPr>
              <a:t>riwayat</a:t>
            </a:r>
            <a:r>
              <a:rPr lang="en-US" sz="2800" b="1" dirty="0">
                <a:solidFill>
                  <a:schemeClr val="bg2">
                    <a:lumMod val="25000"/>
                  </a:schemeClr>
                </a:solidFill>
                <a:latin typeface="Arabic Typesetting" panose="03020402040406030203" pitchFamily="66" charset="-78"/>
                <a:cs typeface="Arabic Typesetting" panose="03020402040406030203" pitchFamily="66" charset="-78"/>
              </a:rPr>
              <a:t> At-</a:t>
            </a:r>
            <a:r>
              <a:rPr lang="en-US" sz="2800" b="1" dirty="0" err="1">
                <a:solidFill>
                  <a:schemeClr val="bg2">
                    <a:lumMod val="25000"/>
                  </a:schemeClr>
                </a:solidFill>
                <a:latin typeface="Arabic Typesetting" panose="03020402040406030203" pitchFamily="66" charset="-78"/>
                <a:cs typeface="Arabic Typesetting" panose="03020402040406030203" pitchFamily="66" charset="-78"/>
              </a:rPr>
              <a:t>Tabarani</a:t>
            </a:r>
            <a:r>
              <a:rPr lang="en-US" sz="2800" b="1" dirty="0">
                <a:solidFill>
                  <a:schemeClr val="bg2">
                    <a:lumMod val="25000"/>
                  </a:schemeClr>
                </a:solidFill>
                <a:latin typeface="Arabic Typesetting" panose="03020402040406030203" pitchFamily="66" charset="-78"/>
                <a:cs typeface="Arabic Typesetting" panose="03020402040406030203" pitchFamily="66" charset="-78"/>
              </a:rPr>
              <a:t> </a:t>
            </a:r>
            <a:r>
              <a:rPr lang="en-US" sz="2800" b="1" dirty="0" err="1">
                <a:solidFill>
                  <a:schemeClr val="bg2">
                    <a:lumMod val="25000"/>
                  </a:schemeClr>
                </a:solidFill>
                <a:latin typeface="Arabic Typesetting" panose="03020402040406030203" pitchFamily="66" charset="-78"/>
                <a:cs typeface="Arabic Typesetting" panose="03020402040406030203" pitchFamily="66" charset="-78"/>
              </a:rPr>
              <a:t>dan</a:t>
            </a:r>
            <a:r>
              <a:rPr lang="en-US" sz="2800" b="1" dirty="0">
                <a:solidFill>
                  <a:schemeClr val="bg2">
                    <a:lumMod val="25000"/>
                  </a:schemeClr>
                </a:solidFill>
                <a:latin typeface="Arabic Typesetting" panose="03020402040406030203" pitchFamily="66" charset="-78"/>
                <a:cs typeface="Arabic Typesetting" panose="03020402040406030203" pitchFamily="66" charset="-78"/>
              </a:rPr>
              <a:t> Abu </a:t>
            </a:r>
            <a:r>
              <a:rPr lang="en-US" sz="2800" b="1" dirty="0" err="1">
                <a:solidFill>
                  <a:schemeClr val="bg2">
                    <a:lumMod val="25000"/>
                  </a:schemeClr>
                </a:solidFill>
                <a:latin typeface="Arabic Typesetting" panose="03020402040406030203" pitchFamily="66" charset="-78"/>
                <a:cs typeface="Arabic Typesetting" panose="03020402040406030203" pitchFamily="66" charset="-78"/>
              </a:rPr>
              <a:t>Ya’la</a:t>
            </a:r>
            <a:r>
              <a:rPr lang="en-US" sz="2800" b="1" dirty="0">
                <a:solidFill>
                  <a:schemeClr val="bg2">
                    <a:lumMod val="25000"/>
                  </a:schemeClr>
                </a:solidFill>
                <a:latin typeface="Arabic Typesetting" panose="03020402040406030203" pitchFamily="66" charset="-78"/>
                <a:cs typeface="Arabic Typesetting" panose="03020402040406030203" pitchFamily="66" charset="-78"/>
              </a:rPr>
              <a:t>)</a:t>
            </a:r>
          </a:p>
        </p:txBody>
      </p:sp>
      <p:sp>
        <p:nvSpPr>
          <p:cNvPr id="2" name="Rectangle 1"/>
          <p:cNvSpPr/>
          <p:nvPr/>
        </p:nvSpPr>
        <p:spPr>
          <a:xfrm>
            <a:off x="152400" y="995655"/>
            <a:ext cx="8839200" cy="1938992"/>
          </a:xfrm>
          <a:prstGeom prst="rect">
            <a:avLst/>
          </a:prstGeom>
          <a:solidFill>
            <a:schemeClr val="bg2">
              <a:lumMod val="90000"/>
              <a:alpha val="81000"/>
            </a:schemeClr>
          </a:solidFill>
        </p:spPr>
        <p:txBody>
          <a:bodyPr wrap="square">
            <a:spAutoFit/>
            <a:scene3d>
              <a:camera prst="orthographicFront"/>
              <a:lightRig rig="threePt" dir="t"/>
            </a:scene3d>
            <a:sp3d extrusionH="57150">
              <a:bevelT w="38100" h="38100" prst="angle"/>
            </a:sp3d>
          </a:bodyPr>
          <a:lstStyle/>
          <a:p>
            <a:pPr algn="ctr"/>
            <a:r>
              <a:rPr lang="ar-SA" sz="4000" b="1" dirty="0">
                <a:latin typeface="Arial" panose="020B0604020202020204" pitchFamily="34" charset="0"/>
                <a:ea typeface="Calibri" panose="020F0502020204030204" pitchFamily="34" charset="0"/>
                <a:cs typeface="Traditional Arabic" panose="02020603050405020304" pitchFamily="18" charset="-78"/>
              </a:rPr>
              <a:t>عَن مُعَاوِيَة بن حيدة رَضِي الله عَنهُ قَالَ قَالَ رَسُول الله صلى الله عَلَيْهِ وَسلم : ثَلَاثَةٌ لا تَرَى أَعْيُنُهُمُ النَّارَ ، عَيْنٌ حَرَسَتْ فِيْ سَبِيْلِ اللهِ ، وَعَيْنٌ بَكَتْ مِنْ خَشْيَةِ اللهِ ، وَعَيْنٌ كَفَّتْ عَنْ مَحَارِمِ اللهِ</a:t>
            </a:r>
            <a:endParaRPr lang="ms-MY" sz="4000" dirty="0"/>
          </a:p>
        </p:txBody>
      </p:sp>
    </p:spTree>
    <p:extLst>
      <p:ext uri="{BB962C8B-B14F-4D97-AF65-F5344CB8AC3E}">
        <p14:creationId xmlns:p14="http://schemas.microsoft.com/office/powerpoint/2010/main" val="14769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28000" r="-28000"/>
          </a:stretch>
        </a:blipFill>
        <a:effectLst/>
      </p:bgPr>
    </p:bg>
    <p:spTree>
      <p:nvGrpSpPr>
        <p:cNvPr id="1" name=""/>
        <p:cNvGrpSpPr/>
        <p:nvPr/>
      </p:nvGrpSpPr>
      <p:grpSpPr>
        <a:xfrm>
          <a:off x="0" y="0"/>
          <a:ext cx="0" cy="0"/>
          <a:chOff x="0" y="0"/>
          <a:chExt cx="0" cy="0"/>
        </a:xfrm>
      </p:grpSpPr>
      <p:sp>
        <p:nvSpPr>
          <p:cNvPr id="6" name="Plaque 5"/>
          <p:cNvSpPr/>
          <p:nvPr/>
        </p:nvSpPr>
        <p:spPr>
          <a:xfrm>
            <a:off x="1066800" y="78526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 daripada</a:t>
            </a:r>
          </a:p>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hadis ini :</a:t>
            </a:r>
            <a:endParaRPr lang="en-US" sz="2800" dirty="0"/>
          </a:p>
        </p:txBody>
      </p:sp>
      <p:sp>
        <p:nvSpPr>
          <p:cNvPr id="2" name="Curved Right Arrow 1"/>
          <p:cNvSpPr/>
          <p:nvPr/>
        </p:nvSpPr>
        <p:spPr>
          <a:xfrm rot="20966520">
            <a:off x="382026" y="1535500"/>
            <a:ext cx="1219200" cy="2834922"/>
          </a:xfrm>
          <a:prstGeom prst="curvedRightArrow">
            <a:avLst>
              <a:gd name="adj1" fmla="val 2114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ectangle 10"/>
          <p:cNvSpPr/>
          <p:nvPr/>
        </p:nvSpPr>
        <p:spPr>
          <a:xfrm>
            <a:off x="1850628" y="2362398"/>
            <a:ext cx="6912372" cy="32004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solidFill>
                  <a:schemeClr val="tx1"/>
                </a:solidFill>
                <a:latin typeface="Arial Black" pitchFamily="34" charset="0"/>
              </a:rPr>
              <a:t>Mengandungi </a:t>
            </a:r>
            <a:r>
              <a:rPr lang="fi-FI" sz="2400" dirty="0">
                <a:solidFill>
                  <a:schemeClr val="tx1"/>
                </a:solidFill>
                <a:latin typeface="Arial Black" pitchFamily="34" charset="0"/>
              </a:rPr>
              <a:t>sanjungan kepada sifat mujahadah dalam diri seorang muslim untuk melaksanakan komitmen ketaatan dan menanggung kepayahan serta kepenatan di jalan Allah swt dengan tiga amalan berfadhilat besar melalui pancaindera mata penglihatan</a:t>
            </a:r>
            <a:endParaRPr lang="sv-SE" sz="2400" dirty="0" smtClean="0">
              <a:solidFill>
                <a:schemeClr val="tx1"/>
              </a:solidFill>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berfadhilat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pancaindera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penglihatan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p>
        </p:txBody>
      </p:sp>
      <p:sp>
        <p:nvSpPr>
          <p:cNvPr id="5" name="Rectangle 4"/>
          <p:cNvSpPr/>
          <p:nvPr/>
        </p:nvSpPr>
        <p:spPr>
          <a:xfrm>
            <a:off x="248856" y="1077221"/>
            <a:ext cx="8707556" cy="2524602"/>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PERTAMA :</a:t>
            </a:r>
            <a:r>
              <a:rPr lang="ms-MY" sz="2400" b="1" dirty="0" smtClean="0">
                <a:solidFill>
                  <a:schemeClr val="accent6">
                    <a:lumMod val="50000"/>
                  </a:schemeClr>
                </a:solidFill>
                <a:latin typeface="Arial Rounded MT Bold" panose="020F0704030504030204" pitchFamily="34" charset="0"/>
              </a:rPr>
              <a:t> </a:t>
            </a:r>
            <a:r>
              <a:rPr lang="ms-MY" sz="2800" b="1" dirty="0">
                <a:solidFill>
                  <a:schemeClr val="accent6">
                    <a:lumMod val="50000"/>
                  </a:schemeClr>
                </a:solidFill>
                <a:latin typeface="Arial Rounded MT Bold" panose="020F0704030504030204" pitchFamily="34" charset="0"/>
              </a:rPr>
              <a:t>Berjaga malam untuk mengawasi tugasan jihad fisabilillah, bertujuan menjaga pengkalan, mengawasi tugasan agama dan dunia serta memelihara nyawa, harta dan kehormatan umat dan negara</a:t>
            </a:r>
            <a:r>
              <a:rPr lang="ms-MY" sz="2800" b="1" dirty="0" smtClean="0">
                <a:solidFill>
                  <a:schemeClr val="accent6">
                    <a:lumMod val="50000"/>
                  </a:schemeClr>
                </a:solidFill>
                <a:latin typeface="Arial Rounded MT Bold" panose="020F0704030504030204" pitchFamily="34" charset="0"/>
              </a:rPr>
              <a:t>. </a:t>
            </a:r>
            <a:endParaRPr lang="ms-MY" sz="2800" b="1" dirty="0">
              <a:solidFill>
                <a:schemeClr val="accent6">
                  <a:lumMod val="50000"/>
                </a:schemeClr>
              </a:solidFill>
              <a:latin typeface="Arial Rounded MT Bold" panose="020F0704030504030204" pitchFamily="34" charset="0"/>
            </a:endParaRPr>
          </a:p>
        </p:txBody>
      </p:sp>
      <p:sp>
        <p:nvSpPr>
          <p:cNvPr id="7" name="Rectangle 6"/>
          <p:cNvSpPr/>
          <p:nvPr/>
        </p:nvSpPr>
        <p:spPr>
          <a:xfrm>
            <a:off x="245962" y="3810000"/>
            <a:ext cx="8707556" cy="157889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KEDUA :</a:t>
            </a:r>
            <a:r>
              <a:rPr lang="ms-MY" sz="2400" b="1" dirty="0" smtClean="0">
                <a:solidFill>
                  <a:schemeClr val="accent6">
                    <a:lumMod val="50000"/>
                  </a:schemeClr>
                </a:solidFill>
                <a:latin typeface="Arial Rounded MT Bold" panose="020F0704030504030204" pitchFamily="34" charset="0"/>
              </a:rPr>
              <a:t> </a:t>
            </a:r>
            <a:r>
              <a:rPr lang="ms-MY" sz="2800" b="1" dirty="0">
                <a:solidFill>
                  <a:schemeClr val="accent6">
                    <a:lumMod val="50000"/>
                  </a:schemeClr>
                </a:solidFill>
                <a:latin typeface="Arial Rounded MT Bold" panose="020F0704030504030204" pitchFamily="34" charset="0"/>
              </a:rPr>
              <a:t>Menangis kerana merasai kemegahan dan keagungan tuhan pencipta serta kegerunan kepada kekuasan Allah swt. </a:t>
            </a:r>
          </a:p>
        </p:txBody>
      </p:sp>
      <p:sp>
        <p:nvSpPr>
          <p:cNvPr id="9" name="Rectangle 8"/>
          <p:cNvSpPr/>
          <p:nvPr/>
        </p:nvSpPr>
        <p:spPr>
          <a:xfrm>
            <a:off x="245962" y="5562600"/>
            <a:ext cx="8707556" cy="103804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KETIGA :</a:t>
            </a:r>
            <a:r>
              <a:rPr lang="ms-MY" sz="2400" b="1" dirty="0" smtClean="0">
                <a:solidFill>
                  <a:schemeClr val="accent6">
                    <a:lumMod val="50000"/>
                  </a:schemeClr>
                </a:solidFill>
                <a:latin typeface="Arial Rounded MT Bold" panose="020F0704030504030204" pitchFamily="34" charset="0"/>
              </a:rPr>
              <a:t> </a:t>
            </a:r>
            <a:r>
              <a:rPr lang="sv-SE" sz="2800" b="1" dirty="0">
                <a:solidFill>
                  <a:schemeClr val="accent6">
                    <a:lumMod val="50000"/>
                  </a:schemeClr>
                </a:solidFill>
                <a:latin typeface="Arial Rounded MT Bold" panose="020F0704030504030204" pitchFamily="34" charset="0"/>
              </a:rPr>
              <a:t>Menundukkan pandangan menahan penglihatan dari perkara-perkara haram. </a:t>
            </a:r>
            <a:endParaRPr lang="ms-MY" sz="2800" b="1" dirty="0">
              <a:solidFill>
                <a:schemeClr val="accent6">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575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12405074</TotalTime>
  <Words>1643</Words>
  <Application>Microsoft Office PowerPoint</Application>
  <PresentationFormat>On-screen Show (4:3)</PresentationFormat>
  <Paragraphs>142</Paragraphs>
  <Slides>40</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40</vt:i4>
      </vt:variant>
    </vt:vector>
  </HeadingPairs>
  <TitlesOfParts>
    <vt:vector size="56" baseType="lpstr">
      <vt:lpstr>Agency FB</vt:lpstr>
      <vt:lpstr>Aharoni</vt:lpstr>
      <vt:lpstr>Arabic Typesetting</vt:lpstr>
      <vt:lpstr>Arial</vt:lpstr>
      <vt:lpstr>Arial Black</vt:lpstr>
      <vt:lpstr>Arial Rounded MT Bold</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251</cp:revision>
  <dcterms:created xsi:type="dcterms:W3CDTF">2017-12-24T04:47:57Z</dcterms:created>
  <dcterms:modified xsi:type="dcterms:W3CDTF">2021-10-21T04:44:01Z</dcterms:modified>
</cp:coreProperties>
</file>